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275" r:id="rId3"/>
    <p:sldId id="597" r:id="rId4"/>
    <p:sldId id="598" r:id="rId5"/>
    <p:sldId id="603" r:id="rId6"/>
    <p:sldId id="599" r:id="rId7"/>
    <p:sldId id="600" r:id="rId8"/>
    <p:sldId id="610" r:id="rId9"/>
    <p:sldId id="602" r:id="rId10"/>
    <p:sldId id="601" r:id="rId11"/>
    <p:sldId id="611" r:id="rId12"/>
    <p:sldId id="259" r:id="rId13"/>
  </p:sldIdLst>
  <p:sldSz cx="1218882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5" autoAdjust="0"/>
    <p:restoredTop sz="92981" autoAdjust="0"/>
  </p:normalViewPr>
  <p:slideViewPr>
    <p:cSldViewPr snapToGrid="0" snapToObjects="1">
      <p:cViewPr>
        <p:scale>
          <a:sx n="150" d="100"/>
          <a:sy n="150" d="100"/>
        </p:scale>
        <p:origin x="714" y="396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E60D97-EBAD-405B-BF70-BA743470A420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8E0F171-E787-46A9-B315-EAB63B322E02}">
      <dgm:prSet phldrT="[Texto]"/>
      <dgm:spPr/>
      <dgm:t>
        <a:bodyPr/>
        <a:lstStyle/>
        <a:p>
          <a:r>
            <a:rPr lang="es-CO" dirty="0"/>
            <a:t>z2</a:t>
          </a:r>
        </a:p>
      </dgm:t>
    </dgm:pt>
    <dgm:pt modelId="{0E2982A8-A197-427F-AF8F-FD4DB4F6427C}" type="parTrans" cxnId="{4FF43F3E-6630-4801-8DC4-9E2D313951F5}">
      <dgm:prSet/>
      <dgm:spPr/>
      <dgm:t>
        <a:bodyPr/>
        <a:lstStyle/>
        <a:p>
          <a:endParaRPr lang="es-CO"/>
        </a:p>
      </dgm:t>
    </dgm:pt>
    <dgm:pt modelId="{82060FFB-BA45-401A-996E-52781BF3DBFE}" type="sibTrans" cxnId="{4FF43F3E-6630-4801-8DC4-9E2D313951F5}">
      <dgm:prSet/>
      <dgm:spPr>
        <a:solidFill>
          <a:srgbClr val="00B050"/>
        </a:solidFill>
      </dgm:spPr>
      <dgm:t>
        <a:bodyPr/>
        <a:lstStyle/>
        <a:p>
          <a:endParaRPr lang="es-CO"/>
        </a:p>
      </dgm:t>
    </dgm:pt>
    <dgm:pt modelId="{CE96A4E6-75F4-44C3-AD12-4B914610A10A}">
      <dgm:prSet phldrT="[Texto]"/>
      <dgm:spPr/>
      <dgm:t>
        <a:bodyPr/>
        <a:lstStyle/>
        <a:p>
          <a:r>
            <a:rPr lang="es-CO"/>
            <a:t>x1</a:t>
          </a:r>
        </a:p>
      </dgm:t>
    </dgm:pt>
    <dgm:pt modelId="{FE7337DC-31B5-4934-BAC4-100012047043}" type="parTrans" cxnId="{CC26EDE5-B48E-4AF4-910A-D338E6B5574A}">
      <dgm:prSet/>
      <dgm:spPr/>
      <dgm:t>
        <a:bodyPr/>
        <a:lstStyle/>
        <a:p>
          <a:endParaRPr lang="es-CO"/>
        </a:p>
      </dgm:t>
    </dgm:pt>
    <dgm:pt modelId="{AD0AFB8A-E76C-49B8-863B-159F0EC40D60}" type="sibTrans" cxnId="{CC26EDE5-B48E-4AF4-910A-D338E6B5574A}">
      <dgm:prSet/>
      <dgm:spPr/>
      <dgm:t>
        <a:bodyPr/>
        <a:lstStyle/>
        <a:p>
          <a:endParaRPr lang="es-CO"/>
        </a:p>
      </dgm:t>
    </dgm:pt>
    <dgm:pt modelId="{689524B4-3F19-4597-B2EC-3AC305AE35B0}">
      <dgm:prSet phldrT="[Texto]"/>
      <dgm:spPr/>
      <dgm:t>
        <a:bodyPr/>
        <a:lstStyle/>
        <a:p>
          <a:r>
            <a:rPr lang="es-CO"/>
            <a:t>x2</a:t>
          </a:r>
        </a:p>
      </dgm:t>
    </dgm:pt>
    <dgm:pt modelId="{56C863EF-70CF-4DD6-8ABE-3077C4F0DFEA}" type="parTrans" cxnId="{BA2F1FE2-3FF7-4B33-BA37-6E91D538197B}">
      <dgm:prSet/>
      <dgm:spPr/>
      <dgm:t>
        <a:bodyPr/>
        <a:lstStyle/>
        <a:p>
          <a:endParaRPr lang="es-CO"/>
        </a:p>
      </dgm:t>
    </dgm:pt>
    <dgm:pt modelId="{5C29FC3C-0DD7-4734-A54C-9D9299AD4F27}" type="sibTrans" cxnId="{BA2F1FE2-3FF7-4B33-BA37-6E91D538197B}">
      <dgm:prSet/>
      <dgm:spPr>
        <a:solidFill>
          <a:srgbClr val="FFFF00"/>
        </a:solidFill>
      </dgm:spPr>
      <dgm:t>
        <a:bodyPr/>
        <a:lstStyle/>
        <a:p>
          <a:endParaRPr lang="es-CO"/>
        </a:p>
      </dgm:t>
    </dgm:pt>
    <dgm:pt modelId="{61D39878-4DAB-4C94-9594-4BBA65C81D7F}">
      <dgm:prSet phldrT="[Texto]"/>
      <dgm:spPr/>
      <dgm:t>
        <a:bodyPr/>
        <a:lstStyle/>
        <a:p>
          <a:r>
            <a:rPr lang="es-CO"/>
            <a:t>y1</a:t>
          </a:r>
        </a:p>
      </dgm:t>
    </dgm:pt>
    <dgm:pt modelId="{A3C75017-054D-4DD1-8954-8E32A43389FF}" type="parTrans" cxnId="{5C14EE92-8E0A-46F8-9C64-C4838C670C33}">
      <dgm:prSet/>
      <dgm:spPr/>
      <dgm:t>
        <a:bodyPr/>
        <a:lstStyle/>
        <a:p>
          <a:endParaRPr lang="es-CO"/>
        </a:p>
      </dgm:t>
    </dgm:pt>
    <dgm:pt modelId="{8E93F195-B479-43B6-98DB-51191FF6F5B4}" type="sibTrans" cxnId="{5C14EE92-8E0A-46F8-9C64-C4838C670C33}">
      <dgm:prSet/>
      <dgm:spPr/>
      <dgm:t>
        <a:bodyPr/>
        <a:lstStyle/>
        <a:p>
          <a:endParaRPr lang="es-CO"/>
        </a:p>
      </dgm:t>
    </dgm:pt>
    <dgm:pt modelId="{BACEF75C-3B9B-4EBA-B278-E77C33A1FE50}">
      <dgm:prSet phldrT="[Texto]"/>
      <dgm:spPr/>
      <dgm:t>
        <a:bodyPr/>
        <a:lstStyle/>
        <a:p>
          <a:r>
            <a:rPr lang="es-CO"/>
            <a:t>y2</a:t>
          </a:r>
        </a:p>
      </dgm:t>
    </dgm:pt>
    <dgm:pt modelId="{23E591DB-8232-4D83-9FC3-551062BC30CB}" type="parTrans" cxnId="{C153545F-1E4D-443A-A71A-4CDEE0CAD58F}">
      <dgm:prSet/>
      <dgm:spPr/>
      <dgm:t>
        <a:bodyPr/>
        <a:lstStyle/>
        <a:p>
          <a:endParaRPr lang="es-CO"/>
        </a:p>
      </dgm:t>
    </dgm:pt>
    <dgm:pt modelId="{E1B696C7-284B-4646-8B9A-35A5D88EA681}" type="sibTrans" cxnId="{C153545F-1E4D-443A-A71A-4CDEE0CAD58F}">
      <dgm:prSet/>
      <dgm:spPr>
        <a:solidFill>
          <a:srgbClr val="FFC000"/>
        </a:solidFill>
      </dgm:spPr>
      <dgm:t>
        <a:bodyPr/>
        <a:lstStyle/>
        <a:p>
          <a:endParaRPr lang="es-CO"/>
        </a:p>
      </dgm:t>
    </dgm:pt>
    <dgm:pt modelId="{B5CC44D1-5225-479E-AF19-CEB685900245}">
      <dgm:prSet phldrT="[Texto]"/>
      <dgm:spPr/>
      <dgm:t>
        <a:bodyPr/>
        <a:lstStyle/>
        <a:p>
          <a:r>
            <a:rPr lang="es-CO" dirty="0"/>
            <a:t>z1</a:t>
          </a:r>
        </a:p>
      </dgm:t>
    </dgm:pt>
    <dgm:pt modelId="{8BB0EE43-5B7C-41DD-A463-5C835EDFD591}" type="parTrans" cxnId="{706CD761-E6DC-40CF-90E2-8C288BCACCF7}">
      <dgm:prSet/>
      <dgm:spPr/>
      <dgm:t>
        <a:bodyPr/>
        <a:lstStyle/>
        <a:p>
          <a:endParaRPr lang="es-CO"/>
        </a:p>
      </dgm:t>
    </dgm:pt>
    <dgm:pt modelId="{97FE9032-297E-4838-BE47-029FC3954496}" type="sibTrans" cxnId="{706CD761-E6DC-40CF-90E2-8C288BCACCF7}">
      <dgm:prSet/>
      <dgm:spPr/>
      <dgm:t>
        <a:bodyPr/>
        <a:lstStyle/>
        <a:p>
          <a:endParaRPr lang="es-CO"/>
        </a:p>
      </dgm:t>
    </dgm:pt>
    <dgm:pt modelId="{E96D2B88-3DAD-42E3-9C27-47C568E68576}" type="pres">
      <dgm:prSet presAssocID="{ECE60D97-EBAD-405B-BF70-BA743470A420}" presName="cycle" presStyleCnt="0">
        <dgm:presLayoutVars>
          <dgm:dir/>
          <dgm:resizeHandles val="exact"/>
        </dgm:presLayoutVars>
      </dgm:prSet>
      <dgm:spPr/>
    </dgm:pt>
    <dgm:pt modelId="{51EB812D-0507-4C5F-94C2-95EC4314004B}" type="pres">
      <dgm:prSet presAssocID="{F8E0F171-E787-46A9-B315-EAB63B322E02}" presName="dummy" presStyleCnt="0"/>
      <dgm:spPr/>
    </dgm:pt>
    <dgm:pt modelId="{293F4AD4-4124-4CE5-8260-B4C67BEF6F08}" type="pres">
      <dgm:prSet presAssocID="{F8E0F171-E787-46A9-B315-EAB63B322E02}" presName="node" presStyleLbl="revTx" presStyleIdx="0" presStyleCnt="6">
        <dgm:presLayoutVars>
          <dgm:bulletEnabled val="1"/>
        </dgm:presLayoutVars>
      </dgm:prSet>
      <dgm:spPr/>
    </dgm:pt>
    <dgm:pt modelId="{7FAB989A-6FA1-44CE-928A-60A8B8451E9A}" type="pres">
      <dgm:prSet presAssocID="{82060FFB-BA45-401A-996E-52781BF3DBFE}" presName="sibTrans" presStyleLbl="node1" presStyleIdx="0" presStyleCnt="6"/>
      <dgm:spPr/>
    </dgm:pt>
    <dgm:pt modelId="{D5EB897E-8E34-47E8-9E9C-4689D882F6DA}" type="pres">
      <dgm:prSet presAssocID="{CE96A4E6-75F4-44C3-AD12-4B914610A10A}" presName="dummy" presStyleCnt="0"/>
      <dgm:spPr/>
    </dgm:pt>
    <dgm:pt modelId="{E543B3FA-4893-40D2-AF3C-976C9CE1F25E}" type="pres">
      <dgm:prSet presAssocID="{CE96A4E6-75F4-44C3-AD12-4B914610A10A}" presName="node" presStyleLbl="revTx" presStyleIdx="1" presStyleCnt="6">
        <dgm:presLayoutVars>
          <dgm:bulletEnabled val="1"/>
        </dgm:presLayoutVars>
      </dgm:prSet>
      <dgm:spPr/>
    </dgm:pt>
    <dgm:pt modelId="{6EC2753D-6A3E-4EA8-9FB6-C7A32A5B8A54}" type="pres">
      <dgm:prSet presAssocID="{AD0AFB8A-E76C-49B8-863B-159F0EC40D60}" presName="sibTrans" presStyleLbl="node1" presStyleIdx="1" presStyleCnt="6"/>
      <dgm:spPr/>
    </dgm:pt>
    <dgm:pt modelId="{367E337A-A152-4EA3-A9FC-557536FBABBD}" type="pres">
      <dgm:prSet presAssocID="{689524B4-3F19-4597-B2EC-3AC305AE35B0}" presName="dummy" presStyleCnt="0"/>
      <dgm:spPr/>
    </dgm:pt>
    <dgm:pt modelId="{03895678-49BC-444D-B488-CE6F4349C18A}" type="pres">
      <dgm:prSet presAssocID="{689524B4-3F19-4597-B2EC-3AC305AE35B0}" presName="node" presStyleLbl="revTx" presStyleIdx="2" presStyleCnt="6">
        <dgm:presLayoutVars>
          <dgm:bulletEnabled val="1"/>
        </dgm:presLayoutVars>
      </dgm:prSet>
      <dgm:spPr/>
    </dgm:pt>
    <dgm:pt modelId="{A1CDE9CB-D3E5-4987-B267-9F1A24F2D005}" type="pres">
      <dgm:prSet presAssocID="{5C29FC3C-0DD7-4734-A54C-9D9299AD4F27}" presName="sibTrans" presStyleLbl="node1" presStyleIdx="2" presStyleCnt="6"/>
      <dgm:spPr/>
    </dgm:pt>
    <dgm:pt modelId="{EC268436-95CC-435D-A277-DF7B1861CCFB}" type="pres">
      <dgm:prSet presAssocID="{61D39878-4DAB-4C94-9594-4BBA65C81D7F}" presName="dummy" presStyleCnt="0"/>
      <dgm:spPr/>
    </dgm:pt>
    <dgm:pt modelId="{46A2128C-13C7-4EAF-AD52-F64DAD6AA6C6}" type="pres">
      <dgm:prSet presAssocID="{61D39878-4DAB-4C94-9594-4BBA65C81D7F}" presName="node" presStyleLbl="revTx" presStyleIdx="3" presStyleCnt="6">
        <dgm:presLayoutVars>
          <dgm:bulletEnabled val="1"/>
        </dgm:presLayoutVars>
      </dgm:prSet>
      <dgm:spPr/>
    </dgm:pt>
    <dgm:pt modelId="{E104378B-3ABA-4D6B-B9FC-C4BA2416FD9F}" type="pres">
      <dgm:prSet presAssocID="{8E93F195-B479-43B6-98DB-51191FF6F5B4}" presName="sibTrans" presStyleLbl="node1" presStyleIdx="3" presStyleCnt="6"/>
      <dgm:spPr/>
    </dgm:pt>
    <dgm:pt modelId="{CC87459C-A497-462E-9F40-11619A3530FC}" type="pres">
      <dgm:prSet presAssocID="{BACEF75C-3B9B-4EBA-B278-E77C33A1FE50}" presName="dummy" presStyleCnt="0"/>
      <dgm:spPr/>
    </dgm:pt>
    <dgm:pt modelId="{E6B249DB-ECA8-4132-89CD-08480081C4EA}" type="pres">
      <dgm:prSet presAssocID="{BACEF75C-3B9B-4EBA-B278-E77C33A1FE50}" presName="node" presStyleLbl="revTx" presStyleIdx="4" presStyleCnt="6">
        <dgm:presLayoutVars>
          <dgm:bulletEnabled val="1"/>
        </dgm:presLayoutVars>
      </dgm:prSet>
      <dgm:spPr/>
    </dgm:pt>
    <dgm:pt modelId="{E0179D62-DADE-4ACB-A3AC-3630AA8A63B0}" type="pres">
      <dgm:prSet presAssocID="{E1B696C7-284B-4646-8B9A-35A5D88EA681}" presName="sibTrans" presStyleLbl="node1" presStyleIdx="4" presStyleCnt="6"/>
      <dgm:spPr/>
    </dgm:pt>
    <dgm:pt modelId="{F33CE9AA-6A72-4A26-BC0B-B675D7C4D29F}" type="pres">
      <dgm:prSet presAssocID="{B5CC44D1-5225-479E-AF19-CEB685900245}" presName="dummy" presStyleCnt="0"/>
      <dgm:spPr/>
    </dgm:pt>
    <dgm:pt modelId="{B9A2997E-5A26-4B05-988D-D427C5E9376E}" type="pres">
      <dgm:prSet presAssocID="{B5CC44D1-5225-479E-AF19-CEB685900245}" presName="node" presStyleLbl="revTx" presStyleIdx="5" presStyleCnt="6">
        <dgm:presLayoutVars>
          <dgm:bulletEnabled val="1"/>
        </dgm:presLayoutVars>
      </dgm:prSet>
      <dgm:spPr/>
    </dgm:pt>
    <dgm:pt modelId="{65554708-E839-4BC7-9F22-15032D67C3E8}" type="pres">
      <dgm:prSet presAssocID="{97FE9032-297E-4838-BE47-029FC3954496}" presName="sibTrans" presStyleLbl="node1" presStyleIdx="5" presStyleCnt="6"/>
      <dgm:spPr/>
    </dgm:pt>
  </dgm:ptLst>
  <dgm:cxnLst>
    <dgm:cxn modelId="{F2264817-2E29-4C20-9289-ACF4500F2C0A}" type="presOf" srcId="{CE96A4E6-75F4-44C3-AD12-4B914610A10A}" destId="{E543B3FA-4893-40D2-AF3C-976C9CE1F25E}" srcOrd="0" destOrd="0" presId="urn:microsoft.com/office/officeart/2005/8/layout/cycle1"/>
    <dgm:cxn modelId="{C3986F21-BA41-421F-AB5C-B35D078582F3}" type="presOf" srcId="{F8E0F171-E787-46A9-B315-EAB63B322E02}" destId="{293F4AD4-4124-4CE5-8260-B4C67BEF6F08}" srcOrd="0" destOrd="0" presId="urn:microsoft.com/office/officeart/2005/8/layout/cycle1"/>
    <dgm:cxn modelId="{BEFF5821-53B9-4FA3-B8D3-691E5428C2AA}" type="presOf" srcId="{E1B696C7-284B-4646-8B9A-35A5D88EA681}" destId="{E0179D62-DADE-4ACB-A3AC-3630AA8A63B0}" srcOrd="0" destOrd="0" presId="urn:microsoft.com/office/officeart/2005/8/layout/cycle1"/>
    <dgm:cxn modelId="{B31A642A-2A34-42F9-989D-C6E9A8914B3C}" type="presOf" srcId="{61D39878-4DAB-4C94-9594-4BBA65C81D7F}" destId="{46A2128C-13C7-4EAF-AD52-F64DAD6AA6C6}" srcOrd="0" destOrd="0" presId="urn:microsoft.com/office/officeart/2005/8/layout/cycle1"/>
    <dgm:cxn modelId="{4FF43F3E-6630-4801-8DC4-9E2D313951F5}" srcId="{ECE60D97-EBAD-405B-BF70-BA743470A420}" destId="{F8E0F171-E787-46A9-B315-EAB63B322E02}" srcOrd="0" destOrd="0" parTransId="{0E2982A8-A197-427F-AF8F-FD4DB4F6427C}" sibTransId="{82060FFB-BA45-401A-996E-52781BF3DBFE}"/>
    <dgm:cxn modelId="{C153545F-1E4D-443A-A71A-4CDEE0CAD58F}" srcId="{ECE60D97-EBAD-405B-BF70-BA743470A420}" destId="{BACEF75C-3B9B-4EBA-B278-E77C33A1FE50}" srcOrd="4" destOrd="0" parTransId="{23E591DB-8232-4D83-9FC3-551062BC30CB}" sibTransId="{E1B696C7-284B-4646-8B9A-35A5D88EA681}"/>
    <dgm:cxn modelId="{706CD761-E6DC-40CF-90E2-8C288BCACCF7}" srcId="{ECE60D97-EBAD-405B-BF70-BA743470A420}" destId="{B5CC44D1-5225-479E-AF19-CEB685900245}" srcOrd="5" destOrd="0" parTransId="{8BB0EE43-5B7C-41DD-A463-5C835EDFD591}" sibTransId="{97FE9032-297E-4838-BE47-029FC3954496}"/>
    <dgm:cxn modelId="{68C06E47-5621-4F2D-BDE5-F8793397D4A2}" type="presOf" srcId="{5C29FC3C-0DD7-4734-A54C-9D9299AD4F27}" destId="{A1CDE9CB-D3E5-4987-B267-9F1A24F2D005}" srcOrd="0" destOrd="0" presId="urn:microsoft.com/office/officeart/2005/8/layout/cycle1"/>
    <dgm:cxn modelId="{FDE3EA68-D88D-4F57-91AE-6A064AA6E802}" type="presOf" srcId="{B5CC44D1-5225-479E-AF19-CEB685900245}" destId="{B9A2997E-5A26-4B05-988D-D427C5E9376E}" srcOrd="0" destOrd="0" presId="urn:microsoft.com/office/officeart/2005/8/layout/cycle1"/>
    <dgm:cxn modelId="{51C06884-E32F-43AD-93A0-6E1474F4D342}" type="presOf" srcId="{8E93F195-B479-43B6-98DB-51191FF6F5B4}" destId="{E104378B-3ABA-4D6B-B9FC-C4BA2416FD9F}" srcOrd="0" destOrd="0" presId="urn:microsoft.com/office/officeart/2005/8/layout/cycle1"/>
    <dgm:cxn modelId="{5C14EE92-8E0A-46F8-9C64-C4838C670C33}" srcId="{ECE60D97-EBAD-405B-BF70-BA743470A420}" destId="{61D39878-4DAB-4C94-9594-4BBA65C81D7F}" srcOrd="3" destOrd="0" parTransId="{A3C75017-054D-4DD1-8954-8E32A43389FF}" sibTransId="{8E93F195-B479-43B6-98DB-51191FF6F5B4}"/>
    <dgm:cxn modelId="{2F1D6293-5450-49BA-9564-56CCDBBDA8CB}" type="presOf" srcId="{ECE60D97-EBAD-405B-BF70-BA743470A420}" destId="{E96D2B88-3DAD-42E3-9C27-47C568E68576}" srcOrd="0" destOrd="0" presId="urn:microsoft.com/office/officeart/2005/8/layout/cycle1"/>
    <dgm:cxn modelId="{3EE54B96-DC3C-4E48-B7B1-F04CE29C2671}" type="presOf" srcId="{AD0AFB8A-E76C-49B8-863B-159F0EC40D60}" destId="{6EC2753D-6A3E-4EA8-9FB6-C7A32A5B8A54}" srcOrd="0" destOrd="0" presId="urn:microsoft.com/office/officeart/2005/8/layout/cycle1"/>
    <dgm:cxn modelId="{9BB3F3A4-C1F8-4A87-BC9C-EA91A6106CAE}" type="presOf" srcId="{97FE9032-297E-4838-BE47-029FC3954496}" destId="{65554708-E839-4BC7-9F22-15032D67C3E8}" srcOrd="0" destOrd="0" presId="urn:microsoft.com/office/officeart/2005/8/layout/cycle1"/>
    <dgm:cxn modelId="{180C46A9-7EFD-4EAE-A491-F5C2CB86F00E}" type="presOf" srcId="{BACEF75C-3B9B-4EBA-B278-E77C33A1FE50}" destId="{E6B249DB-ECA8-4132-89CD-08480081C4EA}" srcOrd="0" destOrd="0" presId="urn:microsoft.com/office/officeart/2005/8/layout/cycle1"/>
    <dgm:cxn modelId="{25735EC4-8A8D-4C8F-A4BB-531CE961DF5E}" type="presOf" srcId="{82060FFB-BA45-401A-996E-52781BF3DBFE}" destId="{7FAB989A-6FA1-44CE-928A-60A8B8451E9A}" srcOrd="0" destOrd="0" presId="urn:microsoft.com/office/officeart/2005/8/layout/cycle1"/>
    <dgm:cxn modelId="{4B4A76CC-9606-4F40-9045-EB4D7DFD84BB}" type="presOf" srcId="{689524B4-3F19-4597-B2EC-3AC305AE35B0}" destId="{03895678-49BC-444D-B488-CE6F4349C18A}" srcOrd="0" destOrd="0" presId="urn:microsoft.com/office/officeart/2005/8/layout/cycle1"/>
    <dgm:cxn modelId="{BA2F1FE2-3FF7-4B33-BA37-6E91D538197B}" srcId="{ECE60D97-EBAD-405B-BF70-BA743470A420}" destId="{689524B4-3F19-4597-B2EC-3AC305AE35B0}" srcOrd="2" destOrd="0" parTransId="{56C863EF-70CF-4DD6-8ABE-3077C4F0DFEA}" sibTransId="{5C29FC3C-0DD7-4734-A54C-9D9299AD4F27}"/>
    <dgm:cxn modelId="{CC26EDE5-B48E-4AF4-910A-D338E6B5574A}" srcId="{ECE60D97-EBAD-405B-BF70-BA743470A420}" destId="{CE96A4E6-75F4-44C3-AD12-4B914610A10A}" srcOrd="1" destOrd="0" parTransId="{FE7337DC-31B5-4934-BAC4-100012047043}" sibTransId="{AD0AFB8A-E76C-49B8-863B-159F0EC40D60}"/>
    <dgm:cxn modelId="{1C1648FF-A8A2-46C8-B89C-69C0CA8A1656}" type="presParOf" srcId="{E96D2B88-3DAD-42E3-9C27-47C568E68576}" destId="{51EB812D-0507-4C5F-94C2-95EC4314004B}" srcOrd="0" destOrd="0" presId="urn:microsoft.com/office/officeart/2005/8/layout/cycle1"/>
    <dgm:cxn modelId="{A96168DA-9508-43B7-BE5D-5FFEC5D12D81}" type="presParOf" srcId="{E96D2B88-3DAD-42E3-9C27-47C568E68576}" destId="{293F4AD4-4124-4CE5-8260-B4C67BEF6F08}" srcOrd="1" destOrd="0" presId="urn:microsoft.com/office/officeart/2005/8/layout/cycle1"/>
    <dgm:cxn modelId="{A94C3F70-D466-4538-9FE0-CD7FC1272FB9}" type="presParOf" srcId="{E96D2B88-3DAD-42E3-9C27-47C568E68576}" destId="{7FAB989A-6FA1-44CE-928A-60A8B8451E9A}" srcOrd="2" destOrd="0" presId="urn:microsoft.com/office/officeart/2005/8/layout/cycle1"/>
    <dgm:cxn modelId="{CB575A21-5CF5-4A05-A1DB-F7C89486D069}" type="presParOf" srcId="{E96D2B88-3DAD-42E3-9C27-47C568E68576}" destId="{D5EB897E-8E34-47E8-9E9C-4689D882F6DA}" srcOrd="3" destOrd="0" presId="urn:microsoft.com/office/officeart/2005/8/layout/cycle1"/>
    <dgm:cxn modelId="{A23D9F13-A3CF-4AC0-B9A9-821AE6EC39F1}" type="presParOf" srcId="{E96D2B88-3DAD-42E3-9C27-47C568E68576}" destId="{E543B3FA-4893-40D2-AF3C-976C9CE1F25E}" srcOrd="4" destOrd="0" presId="urn:microsoft.com/office/officeart/2005/8/layout/cycle1"/>
    <dgm:cxn modelId="{0F814E17-6FBC-4390-A18F-30722B24F9CD}" type="presParOf" srcId="{E96D2B88-3DAD-42E3-9C27-47C568E68576}" destId="{6EC2753D-6A3E-4EA8-9FB6-C7A32A5B8A54}" srcOrd="5" destOrd="0" presId="urn:microsoft.com/office/officeart/2005/8/layout/cycle1"/>
    <dgm:cxn modelId="{31C5B59F-B744-40FB-A8E5-775A8C9EFDCE}" type="presParOf" srcId="{E96D2B88-3DAD-42E3-9C27-47C568E68576}" destId="{367E337A-A152-4EA3-A9FC-557536FBABBD}" srcOrd="6" destOrd="0" presId="urn:microsoft.com/office/officeart/2005/8/layout/cycle1"/>
    <dgm:cxn modelId="{2B098C53-A22D-4F1E-8F4A-4422AD8AC86A}" type="presParOf" srcId="{E96D2B88-3DAD-42E3-9C27-47C568E68576}" destId="{03895678-49BC-444D-B488-CE6F4349C18A}" srcOrd="7" destOrd="0" presId="urn:microsoft.com/office/officeart/2005/8/layout/cycle1"/>
    <dgm:cxn modelId="{D4A35695-A981-4DF6-8F2A-37EF89A359BE}" type="presParOf" srcId="{E96D2B88-3DAD-42E3-9C27-47C568E68576}" destId="{A1CDE9CB-D3E5-4987-B267-9F1A24F2D005}" srcOrd="8" destOrd="0" presId="urn:microsoft.com/office/officeart/2005/8/layout/cycle1"/>
    <dgm:cxn modelId="{AE828B68-7BDA-409D-BAE8-B48248CBACD1}" type="presParOf" srcId="{E96D2B88-3DAD-42E3-9C27-47C568E68576}" destId="{EC268436-95CC-435D-A277-DF7B1861CCFB}" srcOrd="9" destOrd="0" presId="urn:microsoft.com/office/officeart/2005/8/layout/cycle1"/>
    <dgm:cxn modelId="{95A81BC4-0A50-4BE3-BD38-1C9C8ED1CE71}" type="presParOf" srcId="{E96D2B88-3DAD-42E3-9C27-47C568E68576}" destId="{46A2128C-13C7-4EAF-AD52-F64DAD6AA6C6}" srcOrd="10" destOrd="0" presId="urn:microsoft.com/office/officeart/2005/8/layout/cycle1"/>
    <dgm:cxn modelId="{4BD3FDE2-7BA9-4442-902B-0D37716B6C45}" type="presParOf" srcId="{E96D2B88-3DAD-42E3-9C27-47C568E68576}" destId="{E104378B-3ABA-4D6B-B9FC-C4BA2416FD9F}" srcOrd="11" destOrd="0" presId="urn:microsoft.com/office/officeart/2005/8/layout/cycle1"/>
    <dgm:cxn modelId="{BCC14350-A182-4037-928E-BE4395FC1643}" type="presParOf" srcId="{E96D2B88-3DAD-42E3-9C27-47C568E68576}" destId="{CC87459C-A497-462E-9F40-11619A3530FC}" srcOrd="12" destOrd="0" presId="urn:microsoft.com/office/officeart/2005/8/layout/cycle1"/>
    <dgm:cxn modelId="{5FF32B20-541D-4E66-8157-C877E1A5597A}" type="presParOf" srcId="{E96D2B88-3DAD-42E3-9C27-47C568E68576}" destId="{E6B249DB-ECA8-4132-89CD-08480081C4EA}" srcOrd="13" destOrd="0" presId="urn:microsoft.com/office/officeart/2005/8/layout/cycle1"/>
    <dgm:cxn modelId="{439CB656-547B-434F-954F-CB1FDF21D5DB}" type="presParOf" srcId="{E96D2B88-3DAD-42E3-9C27-47C568E68576}" destId="{E0179D62-DADE-4ACB-A3AC-3630AA8A63B0}" srcOrd="14" destOrd="0" presId="urn:microsoft.com/office/officeart/2005/8/layout/cycle1"/>
    <dgm:cxn modelId="{A3FC80A3-191A-41BE-B6D6-7D2CF1766FBC}" type="presParOf" srcId="{E96D2B88-3DAD-42E3-9C27-47C568E68576}" destId="{F33CE9AA-6A72-4A26-BC0B-B675D7C4D29F}" srcOrd="15" destOrd="0" presId="urn:microsoft.com/office/officeart/2005/8/layout/cycle1"/>
    <dgm:cxn modelId="{61A4B966-C90D-41F8-B11C-753B190079DF}" type="presParOf" srcId="{E96D2B88-3DAD-42E3-9C27-47C568E68576}" destId="{B9A2997E-5A26-4B05-988D-D427C5E9376E}" srcOrd="16" destOrd="0" presId="urn:microsoft.com/office/officeart/2005/8/layout/cycle1"/>
    <dgm:cxn modelId="{41742C19-AABB-4555-9B2E-AA6ADE1E4BDA}" type="presParOf" srcId="{E96D2B88-3DAD-42E3-9C27-47C568E68576}" destId="{65554708-E839-4BC7-9F22-15032D67C3E8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F4AD4-4124-4CE5-8260-B4C67BEF6F08}">
      <dsp:nvSpPr>
        <dsp:cNvPr id="0" name=""/>
        <dsp:cNvSpPr/>
      </dsp:nvSpPr>
      <dsp:spPr>
        <a:xfrm>
          <a:off x="1510109" y="3850"/>
          <a:ext cx="320795" cy="320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z2</a:t>
          </a:r>
        </a:p>
      </dsp:txBody>
      <dsp:txXfrm>
        <a:off x="1510109" y="3850"/>
        <a:ext cx="320795" cy="320795"/>
      </dsp:txXfrm>
    </dsp:sp>
    <dsp:sp modelId="{7FAB989A-6FA1-44CE-928A-60A8B8451E9A}">
      <dsp:nvSpPr>
        <dsp:cNvPr id="0" name=""/>
        <dsp:cNvSpPr/>
      </dsp:nvSpPr>
      <dsp:spPr>
        <a:xfrm>
          <a:off x="529213" y="596"/>
          <a:ext cx="1566904" cy="1566904"/>
        </a:xfrm>
        <a:prstGeom prst="circularArrow">
          <a:avLst>
            <a:gd name="adj1" fmla="val 3992"/>
            <a:gd name="adj2" fmla="val 250455"/>
            <a:gd name="adj3" fmla="val 20572484"/>
            <a:gd name="adj4" fmla="val 18983732"/>
            <a:gd name="adj5" fmla="val 4658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3B3FA-4893-40D2-AF3C-976C9CE1F25E}">
      <dsp:nvSpPr>
        <dsp:cNvPr id="0" name=""/>
        <dsp:cNvSpPr/>
      </dsp:nvSpPr>
      <dsp:spPr>
        <a:xfrm>
          <a:off x="1867952" y="623650"/>
          <a:ext cx="320795" cy="320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/>
            <a:t>x1</a:t>
          </a:r>
        </a:p>
      </dsp:txBody>
      <dsp:txXfrm>
        <a:off x="1867952" y="623650"/>
        <a:ext cx="320795" cy="320795"/>
      </dsp:txXfrm>
    </dsp:sp>
    <dsp:sp modelId="{6EC2753D-6A3E-4EA8-9FB6-C7A32A5B8A54}">
      <dsp:nvSpPr>
        <dsp:cNvPr id="0" name=""/>
        <dsp:cNvSpPr/>
      </dsp:nvSpPr>
      <dsp:spPr>
        <a:xfrm>
          <a:off x="529213" y="596"/>
          <a:ext cx="1566904" cy="1566904"/>
        </a:xfrm>
        <a:prstGeom prst="circularArrow">
          <a:avLst>
            <a:gd name="adj1" fmla="val 3992"/>
            <a:gd name="adj2" fmla="val 250455"/>
            <a:gd name="adj3" fmla="val 2365813"/>
            <a:gd name="adj4" fmla="val 777061"/>
            <a:gd name="adj5" fmla="val 46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95678-49BC-444D-B488-CE6F4349C18A}">
      <dsp:nvSpPr>
        <dsp:cNvPr id="0" name=""/>
        <dsp:cNvSpPr/>
      </dsp:nvSpPr>
      <dsp:spPr>
        <a:xfrm>
          <a:off x="1510109" y="1243451"/>
          <a:ext cx="320795" cy="320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/>
            <a:t>x2</a:t>
          </a:r>
        </a:p>
      </dsp:txBody>
      <dsp:txXfrm>
        <a:off x="1510109" y="1243451"/>
        <a:ext cx="320795" cy="320795"/>
      </dsp:txXfrm>
    </dsp:sp>
    <dsp:sp modelId="{A1CDE9CB-D3E5-4987-B267-9F1A24F2D005}">
      <dsp:nvSpPr>
        <dsp:cNvPr id="0" name=""/>
        <dsp:cNvSpPr/>
      </dsp:nvSpPr>
      <dsp:spPr>
        <a:xfrm>
          <a:off x="529213" y="596"/>
          <a:ext cx="1566904" cy="1566904"/>
        </a:xfrm>
        <a:prstGeom prst="circularArrow">
          <a:avLst>
            <a:gd name="adj1" fmla="val 3992"/>
            <a:gd name="adj2" fmla="val 250455"/>
            <a:gd name="adj3" fmla="val 6110420"/>
            <a:gd name="adj4" fmla="val 4439125"/>
            <a:gd name="adj5" fmla="val 4658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2128C-13C7-4EAF-AD52-F64DAD6AA6C6}">
      <dsp:nvSpPr>
        <dsp:cNvPr id="0" name=""/>
        <dsp:cNvSpPr/>
      </dsp:nvSpPr>
      <dsp:spPr>
        <a:xfrm>
          <a:off x="794425" y="1243451"/>
          <a:ext cx="320795" cy="320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/>
            <a:t>y1</a:t>
          </a:r>
        </a:p>
      </dsp:txBody>
      <dsp:txXfrm>
        <a:off x="794425" y="1243451"/>
        <a:ext cx="320795" cy="320795"/>
      </dsp:txXfrm>
    </dsp:sp>
    <dsp:sp modelId="{E104378B-3ABA-4D6B-B9FC-C4BA2416FD9F}">
      <dsp:nvSpPr>
        <dsp:cNvPr id="0" name=""/>
        <dsp:cNvSpPr/>
      </dsp:nvSpPr>
      <dsp:spPr>
        <a:xfrm>
          <a:off x="529213" y="596"/>
          <a:ext cx="1566904" cy="1566904"/>
        </a:xfrm>
        <a:prstGeom prst="circularArrow">
          <a:avLst>
            <a:gd name="adj1" fmla="val 3992"/>
            <a:gd name="adj2" fmla="val 250455"/>
            <a:gd name="adj3" fmla="val 9772484"/>
            <a:gd name="adj4" fmla="val 8183732"/>
            <a:gd name="adj5" fmla="val 46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249DB-ECA8-4132-89CD-08480081C4EA}">
      <dsp:nvSpPr>
        <dsp:cNvPr id="0" name=""/>
        <dsp:cNvSpPr/>
      </dsp:nvSpPr>
      <dsp:spPr>
        <a:xfrm>
          <a:off x="436583" y="623650"/>
          <a:ext cx="320795" cy="320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/>
            <a:t>y2</a:t>
          </a:r>
        </a:p>
      </dsp:txBody>
      <dsp:txXfrm>
        <a:off x="436583" y="623650"/>
        <a:ext cx="320795" cy="320795"/>
      </dsp:txXfrm>
    </dsp:sp>
    <dsp:sp modelId="{E0179D62-DADE-4ACB-A3AC-3630AA8A63B0}">
      <dsp:nvSpPr>
        <dsp:cNvPr id="0" name=""/>
        <dsp:cNvSpPr/>
      </dsp:nvSpPr>
      <dsp:spPr>
        <a:xfrm>
          <a:off x="529213" y="596"/>
          <a:ext cx="1566904" cy="1566904"/>
        </a:xfrm>
        <a:prstGeom prst="circularArrow">
          <a:avLst>
            <a:gd name="adj1" fmla="val 3992"/>
            <a:gd name="adj2" fmla="val 250455"/>
            <a:gd name="adj3" fmla="val 13165813"/>
            <a:gd name="adj4" fmla="val 11577061"/>
            <a:gd name="adj5" fmla="val 4658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2997E-5A26-4B05-988D-D427C5E9376E}">
      <dsp:nvSpPr>
        <dsp:cNvPr id="0" name=""/>
        <dsp:cNvSpPr/>
      </dsp:nvSpPr>
      <dsp:spPr>
        <a:xfrm>
          <a:off x="794425" y="3850"/>
          <a:ext cx="320795" cy="320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z1</a:t>
          </a:r>
        </a:p>
      </dsp:txBody>
      <dsp:txXfrm>
        <a:off x="794425" y="3850"/>
        <a:ext cx="320795" cy="320795"/>
      </dsp:txXfrm>
    </dsp:sp>
    <dsp:sp modelId="{65554708-E839-4BC7-9F22-15032D67C3E8}">
      <dsp:nvSpPr>
        <dsp:cNvPr id="0" name=""/>
        <dsp:cNvSpPr/>
      </dsp:nvSpPr>
      <dsp:spPr>
        <a:xfrm>
          <a:off x="529213" y="596"/>
          <a:ext cx="1566904" cy="1566904"/>
        </a:xfrm>
        <a:prstGeom prst="circularArrow">
          <a:avLst>
            <a:gd name="adj1" fmla="val 3992"/>
            <a:gd name="adj2" fmla="val 250455"/>
            <a:gd name="adj3" fmla="val 16910420"/>
            <a:gd name="adj4" fmla="val 15239125"/>
            <a:gd name="adj5" fmla="val 46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F3201-1AE3-CB42-B4BF-89F26A2CEB8B}" type="datetimeFigureOut">
              <a:rPr lang="es-CO" smtClean="0"/>
              <a:t>15/10/2023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2DF3A-400E-5E4C-8985-D32F88511E8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899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9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998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900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401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221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1197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757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524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Portabilidad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2DF3A-400E-5E4C-8985-D32F88511E8F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34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7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5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9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1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7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2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7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2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0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0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DC6D-0167-3A4F-A6F0-379DDECBCE93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35.emf"/><Relationship Id="rId3" Type="http://schemas.openxmlformats.org/officeDocument/2006/relationships/image" Target="../media/image3.jpg"/><Relationship Id="rId7" Type="http://schemas.openxmlformats.org/officeDocument/2006/relationships/diagramLayout" Target="../diagrams/layout1.xml"/><Relationship Id="rId12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15" Type="http://schemas.openxmlformats.org/officeDocument/2006/relationships/package" Target="../embeddings/Microsoft_Excel_Worksheet1.xlsx"/><Relationship Id="rId10" Type="http://schemas.microsoft.com/office/2007/relationships/diagramDrawing" Target="../diagrams/drawing1.xml"/><Relationship Id="rId4" Type="http://schemas.openxmlformats.org/officeDocument/2006/relationships/oleObject" Target="../embeddings/oleObject1.bin"/><Relationship Id="rId9" Type="http://schemas.openxmlformats.org/officeDocument/2006/relationships/diagramColors" Target="../diagrams/colors1.xml"/><Relationship Id="rId1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4.w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4.wmf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.jp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CCDDE3-20D9-CB92-0D88-BDCCFAFA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1" y="-101852"/>
            <a:ext cx="12195176" cy="686931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A77A8F-F687-457C-5682-94EBAA326EBF}"/>
              </a:ext>
            </a:extLst>
          </p:cNvPr>
          <p:cNvSpPr txBox="1"/>
          <p:nvPr/>
        </p:nvSpPr>
        <p:spPr>
          <a:xfrm>
            <a:off x="2136935" y="2228671"/>
            <a:ext cx="7908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IMPLEMENTACIÓN DE ALGORITMOS DE ESTADO SIMPLE EN PROBLEMAS CONTINUOS, DISCRETOS Y BINARIOS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FBB63A-17EF-F62E-0BA5-B120D6AE96F0}"/>
              </a:ext>
            </a:extLst>
          </p:cNvPr>
          <p:cNvSpPr txBox="1"/>
          <p:nvPr/>
        </p:nvSpPr>
        <p:spPr>
          <a:xfrm>
            <a:off x="3209587" y="4490578"/>
            <a:ext cx="5772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Ing. Fernando Fernández Majé</a:t>
            </a:r>
          </a:p>
          <a:p>
            <a:pPr algn="ctr"/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Mag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. Camilo Enrique Romero Parra</a:t>
            </a:r>
          </a:p>
          <a:p>
            <a:pPr algn="ctr"/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Profesor: PhD. Carlos Alberto Cobos</a:t>
            </a:r>
          </a:p>
          <a:p>
            <a:pPr algn="ctr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Maestría en Computación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Facultad de Ingeniería Electrónica y Telecomunicaciones</a:t>
            </a:r>
          </a:p>
          <a:p>
            <a:pPr algn="ctr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4D2B663A-D57A-BE27-C790-271FA294F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900" y="295545"/>
            <a:ext cx="1212673" cy="138783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77D82C-CFF5-A3FD-59F9-5CF5A2AC8E96}"/>
              </a:ext>
            </a:extLst>
          </p:cNvPr>
          <p:cNvSpPr txBox="1"/>
          <p:nvPr/>
        </p:nvSpPr>
        <p:spPr>
          <a:xfrm>
            <a:off x="3019425" y="3775123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OPTIMIZACIÓN DE MODELOS USANDO METAHEURÍSTICAS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677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Mochila Binaria &gt; </a:t>
            </a:r>
            <a:r>
              <a:rPr lang="es-MX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 de patrón &gt; Grupo Focal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2783389" y="966561"/>
            <a:ext cx="6683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 err="1">
                <a:effectLst/>
              </a:rPr>
              <a:t>Tweak</a:t>
            </a:r>
            <a:r>
              <a:rPr lang="es-CO" sz="2800" b="1" u="none" strike="noStrike" dirty="0">
                <a:effectLst/>
              </a:rPr>
              <a:t> 3opt </a:t>
            </a:r>
            <a:r>
              <a:rPr lang="es-MX" sz="2800" b="1" u="none" strike="noStrike" dirty="0">
                <a:effectLst/>
              </a:rPr>
              <a:t>problema del vendedor viajero 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F6B1FDC-7D73-49CC-8830-2D20B71F9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89911"/>
              </p:ext>
            </p:extLst>
          </p:nvPr>
        </p:nvGraphicFramePr>
        <p:xfrm>
          <a:off x="8510351" y="1650159"/>
          <a:ext cx="2625331" cy="1568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5A1228AC-0C61-5A58-28D6-02BCE99E0B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210948"/>
              </p:ext>
            </p:extLst>
          </p:nvPr>
        </p:nvGraphicFramePr>
        <p:xfrm>
          <a:off x="1567339" y="1868501"/>
          <a:ext cx="6441639" cy="401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3209807" imgH="200117" progId="Excel.Sheet.12">
                  <p:embed/>
                </p:oleObj>
              </mc:Choice>
              <mc:Fallback>
                <p:oleObj name="Worksheet" r:id="rId11" imgW="3209807" imgH="200117" progId="Excel.Sheet.12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5A1228AC-0C61-5A58-28D6-02BCE99E0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67339" y="1868501"/>
                        <a:ext cx="6441639" cy="401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701251D4-A937-A5E9-8C19-980F539785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339" y="2478885"/>
            <a:ext cx="6441639" cy="4192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06C657-4CEC-7264-B6B8-C46D59CB11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668" y="4521608"/>
            <a:ext cx="4666030" cy="658030"/>
          </a:xfrm>
          <a:prstGeom prst="rect">
            <a:avLst/>
          </a:prstGeom>
        </p:spPr>
      </p:pic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E7D2F4E6-94E6-08E1-96E4-068EF867F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466434"/>
              </p:ext>
            </p:extLst>
          </p:nvPr>
        </p:nvGraphicFramePr>
        <p:xfrm>
          <a:off x="846937" y="5345835"/>
          <a:ext cx="4666030" cy="63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5" imgW="1476418" imgH="200117" progId="Excel.Sheet.12">
                  <p:embed/>
                </p:oleObj>
              </mc:Choice>
              <mc:Fallback>
                <p:oleObj name="Worksheet" r:id="rId15" imgW="1476418" imgH="2001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46937" y="5345835"/>
                        <a:ext cx="4666030" cy="63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9945541D-226D-A329-A68A-A6A33D7AB25C}"/>
              </a:ext>
            </a:extLst>
          </p:cNvPr>
          <p:cNvSpPr txBox="1"/>
          <p:nvPr/>
        </p:nvSpPr>
        <p:spPr>
          <a:xfrm>
            <a:off x="783097" y="3631342"/>
            <a:ext cx="476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Para garantizar de que los segmentos no inician y terminan en cada punto inicial y final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148911D-BCAD-8531-4319-7B45DDD23657}"/>
              </a:ext>
            </a:extLst>
          </p:cNvPr>
          <p:cNvSpPr txBox="1"/>
          <p:nvPr/>
        </p:nvSpPr>
        <p:spPr>
          <a:xfrm>
            <a:off x="8695950" y="1650159"/>
            <a:ext cx="39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/>
              <a:t>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5E0F337-B7FF-9C56-D1EF-3D329D3C0B1D}"/>
              </a:ext>
            </a:extLst>
          </p:cNvPr>
          <p:cNvSpPr txBox="1"/>
          <p:nvPr/>
        </p:nvSpPr>
        <p:spPr>
          <a:xfrm>
            <a:off x="10466456" y="1685133"/>
            <a:ext cx="39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</a:t>
            </a:r>
            <a:endParaRPr lang="es-CO" sz="32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8A5824F-90C1-8E59-7F2E-C599077E7968}"/>
              </a:ext>
            </a:extLst>
          </p:cNvPr>
          <p:cNvSpPr txBox="1"/>
          <p:nvPr/>
        </p:nvSpPr>
        <p:spPr>
          <a:xfrm>
            <a:off x="9677176" y="3110192"/>
            <a:ext cx="39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0319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762203" y="0"/>
            <a:ext cx="4664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P</a:t>
            </a:r>
            <a:r>
              <a:rPr lang="es-MX" sz="2800" u="none" strike="noStrike" dirty="0">
                <a:effectLst/>
              </a:rPr>
              <a:t>roblema del vendedor viajero</a:t>
            </a:r>
            <a:endParaRPr lang="es-CO" sz="2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5AE537-D1C7-A400-9CFD-64C553597D7B}"/>
              </a:ext>
            </a:extLst>
          </p:cNvPr>
          <p:cNvSpPr txBox="1"/>
          <p:nvPr/>
        </p:nvSpPr>
        <p:spPr>
          <a:xfrm>
            <a:off x="271005" y="983459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GRASP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6BECAB2-7AEF-0AD5-6922-3B033DBFDC7B}"/>
              </a:ext>
            </a:extLst>
          </p:cNvPr>
          <p:cNvSpPr txBox="1"/>
          <p:nvPr/>
        </p:nvSpPr>
        <p:spPr>
          <a:xfrm>
            <a:off x="271005" y="2397613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68068A9-C5D2-491D-B776-689F8D65A5F9}"/>
              </a:ext>
            </a:extLst>
          </p:cNvPr>
          <p:cNvSpPr txBox="1"/>
          <p:nvPr/>
        </p:nvSpPr>
        <p:spPr>
          <a:xfrm>
            <a:off x="271005" y="3811767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HCRR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CF50228-1948-8061-C504-05901513D3CA}"/>
              </a:ext>
            </a:extLst>
          </p:cNvPr>
          <p:cNvSpPr txBox="1"/>
          <p:nvPr/>
        </p:nvSpPr>
        <p:spPr>
          <a:xfrm>
            <a:off x="271005" y="5260433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100C67-1CE4-3805-2BDA-5F5390AB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38" y="524272"/>
            <a:ext cx="9782462" cy="12848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921321F-5C88-5BE2-B3E1-435E22D0C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39" y="1891195"/>
            <a:ext cx="9782461" cy="12940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2AF4348-4848-FB89-B242-57B3C4759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739" y="3268362"/>
            <a:ext cx="8607712" cy="146590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F9BECE3-9E07-17AA-7B0B-7FD8F8BF4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39" y="4817364"/>
            <a:ext cx="9677400" cy="125547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C0FC549-8153-EF84-D4CC-CA519D45F03B}"/>
              </a:ext>
            </a:extLst>
          </p:cNvPr>
          <p:cNvSpPr/>
          <p:nvPr/>
        </p:nvSpPr>
        <p:spPr>
          <a:xfrm>
            <a:off x="6414360" y="948681"/>
            <a:ext cx="1383440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FBAC771-10D0-780E-D483-21B6F1C0F5E9}"/>
              </a:ext>
            </a:extLst>
          </p:cNvPr>
          <p:cNvSpPr/>
          <p:nvPr/>
        </p:nvSpPr>
        <p:spPr>
          <a:xfrm>
            <a:off x="6985000" y="2323159"/>
            <a:ext cx="755650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8591063-2DB9-E4BA-2C2F-638DA6DC5662}"/>
              </a:ext>
            </a:extLst>
          </p:cNvPr>
          <p:cNvSpPr/>
          <p:nvPr/>
        </p:nvSpPr>
        <p:spPr>
          <a:xfrm>
            <a:off x="6414360" y="3769941"/>
            <a:ext cx="900840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5DCF169-48AB-753E-B914-012C7678D646}"/>
              </a:ext>
            </a:extLst>
          </p:cNvPr>
          <p:cNvSpPr/>
          <p:nvPr/>
        </p:nvSpPr>
        <p:spPr>
          <a:xfrm>
            <a:off x="6934200" y="5236271"/>
            <a:ext cx="742520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700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2B26486-3652-20CC-B4A0-0A5EC488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" y="0"/>
            <a:ext cx="12170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7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135F3E-3245-21DD-B01D-6448DF14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EAC84DA-F8E2-1325-DF4D-48FFA97EBE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142520" imgH="825120" progId="">
                  <p:embed/>
                </p:oleObj>
              </mc:Choice>
              <mc:Fallback>
                <p:oleObj r:id="rId3" imgW="13142520" imgH="825120" progId="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BEAC84DA-F8E2-1325-DF4D-48FFA97EBE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0E292301-9130-235A-BB85-842116F2B87E}"/>
              </a:ext>
            </a:extLst>
          </p:cNvPr>
          <p:cNvSpPr txBox="1"/>
          <p:nvPr/>
        </p:nvSpPr>
        <p:spPr>
          <a:xfrm>
            <a:off x="20025" y="221205"/>
            <a:ext cx="1214877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b="1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</a:t>
            </a:r>
            <a:r>
              <a:rPr lang="es-CO" sz="15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Funciones continuas 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Mochila Binaria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 de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445E63-E7CD-4E15-3ED4-BAAA511BA342}"/>
              </a:ext>
            </a:extLst>
          </p:cNvPr>
          <p:cNvSpPr txBox="1"/>
          <p:nvPr/>
        </p:nvSpPr>
        <p:spPr>
          <a:xfrm>
            <a:off x="3076378" y="1121934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 dirty="0">
                <a:latin typeface="Arial" panose="020B0604020202020204" pitchFamily="34" charset="0"/>
                <a:cs typeface="Arial" panose="020B0604020202020204" pitchFamily="34" charset="0"/>
              </a:rPr>
              <a:t>Estrategia de solución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DD76898-1D9A-F2A8-4C43-6E9CA1EFA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01241"/>
              </p:ext>
            </p:extLst>
          </p:nvPr>
        </p:nvGraphicFramePr>
        <p:xfrm>
          <a:off x="1385886" y="2355850"/>
          <a:ext cx="9417049" cy="27051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957630">
                  <a:extLst>
                    <a:ext uri="{9D8B030D-6E8A-4147-A177-3AD203B41FA5}">
                      <a16:colId xmlns:a16="http://schemas.microsoft.com/office/drawing/2014/main" val="1332563891"/>
                    </a:ext>
                  </a:extLst>
                </a:gridCol>
                <a:gridCol w="2216969">
                  <a:extLst>
                    <a:ext uri="{9D8B030D-6E8A-4147-A177-3AD203B41FA5}">
                      <a16:colId xmlns:a16="http://schemas.microsoft.com/office/drawing/2014/main" val="453097031"/>
                    </a:ext>
                  </a:extLst>
                </a:gridCol>
                <a:gridCol w="2242450">
                  <a:extLst>
                    <a:ext uri="{9D8B030D-6E8A-4147-A177-3AD203B41FA5}">
                      <a16:colId xmlns:a16="http://schemas.microsoft.com/office/drawing/2014/main" val="3799948794"/>
                    </a:ext>
                  </a:extLst>
                </a:gridCol>
              </a:tblGrid>
              <a:tr h="67627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Problemas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Implementación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541646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</a:rPr>
                        <a:t> Funciones continuas sin restricciones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Inicialización GRASP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effectLst/>
                        </a:rPr>
                        <a:t>Tweak modificado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330435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</a:rPr>
                        <a:t> Problema de la mochila binaria - 0/1 </a:t>
                      </a:r>
                      <a:r>
                        <a:rPr lang="es-CO" sz="2000" u="none" strike="noStrike" dirty="0" err="1">
                          <a:effectLst/>
                        </a:rPr>
                        <a:t>knapsack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Inicialización GRASP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 err="1">
                          <a:effectLst/>
                        </a:rPr>
                        <a:t>Tweak</a:t>
                      </a:r>
                      <a:r>
                        <a:rPr lang="es-CO" sz="2000" u="none" strike="noStrike" dirty="0">
                          <a:effectLst/>
                        </a:rPr>
                        <a:t> modificado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2793265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u="none" strike="noStrike" dirty="0">
                          <a:effectLst/>
                        </a:rPr>
                        <a:t> Problema del vendedor viajero TSP</a:t>
                      </a:r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effectLst/>
                        </a:rPr>
                        <a:t>Inicialización GRASP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 err="1">
                          <a:effectLst/>
                        </a:rPr>
                        <a:t>Tweak</a:t>
                      </a:r>
                      <a:r>
                        <a:rPr lang="es-CO" sz="2000" u="none" strike="noStrike" dirty="0">
                          <a:effectLst/>
                        </a:rPr>
                        <a:t> 3opt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524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72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4" y="-2629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Mochila Binaria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 de patrón &gt; Grupo Focal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2719128" y="932147"/>
            <a:ext cx="675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>
                <a:effectLst/>
              </a:rPr>
              <a:t>Inicializaci</a:t>
            </a:r>
            <a:r>
              <a:rPr lang="es-CO" sz="2800" b="1" dirty="0"/>
              <a:t>ó</a:t>
            </a:r>
            <a:r>
              <a:rPr lang="es-CO" sz="2800" b="1" u="none" strike="noStrike" dirty="0">
                <a:effectLst/>
              </a:rPr>
              <a:t>n GRASP de </a:t>
            </a:r>
            <a:r>
              <a:rPr lang="es-CO" sz="2800" b="1" dirty="0"/>
              <a:t>f</a:t>
            </a:r>
            <a:r>
              <a:rPr lang="es-CO" sz="2800" b="1" u="none" strike="noStrike" dirty="0">
                <a:effectLst/>
              </a:rPr>
              <a:t>unciones continuas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C054F4-7D04-DFB3-1F02-DF28AB41AB8F}"/>
              </a:ext>
            </a:extLst>
          </p:cNvPr>
          <p:cNvSpPr txBox="1"/>
          <p:nvPr/>
        </p:nvSpPr>
        <p:spPr>
          <a:xfrm>
            <a:off x="1663643" y="167209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S1: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B41D85-7C2B-D68D-C15E-622387A3A137}"/>
              </a:ext>
            </a:extLst>
          </p:cNvPr>
          <p:cNvSpPr txBox="1"/>
          <p:nvPr/>
        </p:nvSpPr>
        <p:spPr>
          <a:xfrm>
            <a:off x="2041202" y="167209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 x2, x3 … x50</a:t>
            </a: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C5AC10B-78DD-F723-06C0-A7E0AAA6EB1B}"/>
              </a:ext>
            </a:extLst>
          </p:cNvPr>
          <p:cNvSpPr txBox="1"/>
          <p:nvPr/>
        </p:nvSpPr>
        <p:spPr>
          <a:xfrm>
            <a:off x="3770594" y="1668642"/>
            <a:ext cx="2477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F1: 0,308919093635499</a:t>
            </a:r>
            <a:endParaRPr lang="es-CO" dirty="0"/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579F97DB-9D6C-67AE-A079-00ABE29F4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05918"/>
              </p:ext>
            </p:extLst>
          </p:nvPr>
        </p:nvGraphicFramePr>
        <p:xfrm>
          <a:off x="1810742" y="3276426"/>
          <a:ext cx="8567339" cy="62053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78849">
                  <a:extLst>
                    <a:ext uri="{9D8B030D-6E8A-4147-A177-3AD203B41FA5}">
                      <a16:colId xmlns:a16="http://schemas.microsoft.com/office/drawing/2014/main" val="1415708628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2322676681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2314503568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1689916677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31069155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2680327079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435378034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589708708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2820288142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2184449015"/>
                    </a:ext>
                  </a:extLst>
                </a:gridCol>
                <a:gridCol w="778849">
                  <a:extLst>
                    <a:ext uri="{9D8B030D-6E8A-4147-A177-3AD203B41FA5}">
                      <a16:colId xmlns:a16="http://schemas.microsoft.com/office/drawing/2014/main" val="1550390815"/>
                    </a:ext>
                  </a:extLst>
                </a:gridCol>
              </a:tblGrid>
              <a:tr h="31026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S24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S20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S12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S1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S11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S13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S10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S2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S19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…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S8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0162237"/>
                  </a:ext>
                </a:extLst>
              </a:tr>
              <a:tr h="31026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0,0099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0,0528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0,0926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0,3089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0,2552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0,3167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0,3450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0,3616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0,3670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…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0,4303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1350908"/>
                  </a:ext>
                </a:extLst>
              </a:tr>
            </a:tbl>
          </a:graphicData>
        </a:graphic>
      </p:graphicFrame>
      <p:sp>
        <p:nvSpPr>
          <p:cNvPr id="25" name="CuadroTexto 24">
            <a:extLst>
              <a:ext uri="{FF2B5EF4-FFF2-40B4-BE49-F238E27FC236}">
                <a16:creationId xmlns:a16="http://schemas.microsoft.com/office/drawing/2014/main" id="{9C2EB84B-6F41-C249-589F-08715D012AC6}"/>
              </a:ext>
            </a:extLst>
          </p:cNvPr>
          <p:cNvSpPr txBox="1"/>
          <p:nvPr/>
        </p:nvSpPr>
        <p:spPr>
          <a:xfrm>
            <a:off x="1663643" y="2491302"/>
            <a:ext cx="6144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Ordenamos de menor a mayor fitness:</a:t>
            </a:r>
            <a:endParaRPr lang="es-CO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A8F5313-088B-0CCC-2788-1ABEF0B99985}"/>
              </a:ext>
            </a:extLst>
          </p:cNvPr>
          <p:cNvSpPr txBox="1"/>
          <p:nvPr/>
        </p:nvSpPr>
        <p:spPr>
          <a:xfrm>
            <a:off x="1663643" y="2077879"/>
            <a:ext cx="612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Creamos 25 soluciones con su respectivo fitness: S1, S2 … S25</a:t>
            </a:r>
            <a:endParaRPr lang="es-CO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136A5DE-37C5-B0C3-3BCC-3AAB73C33FF4}"/>
              </a:ext>
            </a:extLst>
          </p:cNvPr>
          <p:cNvSpPr/>
          <p:nvPr/>
        </p:nvSpPr>
        <p:spPr>
          <a:xfrm>
            <a:off x="1810742" y="3270246"/>
            <a:ext cx="6224180" cy="62053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C20F69BD-CA32-75A3-B5DF-C8B6B0ED9635}"/>
              </a:ext>
            </a:extLst>
          </p:cNvPr>
          <p:cNvCxnSpPr>
            <a:cxnSpLocks/>
          </p:cNvCxnSpPr>
          <p:nvPr/>
        </p:nvCxnSpPr>
        <p:spPr>
          <a:xfrm flipV="1">
            <a:off x="4546052" y="3966370"/>
            <a:ext cx="0" cy="5148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1CF74E0-7EA9-15E6-F72C-A554EC9DBE00}"/>
              </a:ext>
            </a:extLst>
          </p:cNvPr>
          <p:cNvSpPr txBox="1"/>
          <p:nvPr/>
        </p:nvSpPr>
        <p:spPr>
          <a:xfrm>
            <a:off x="926232" y="5239707"/>
            <a:ext cx="203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Solución generada:</a:t>
            </a:r>
          </a:p>
        </p:txBody>
      </p:sp>
      <p:graphicFrame>
        <p:nvGraphicFramePr>
          <p:cNvPr id="39" name="Tabla 38">
            <a:extLst>
              <a:ext uri="{FF2B5EF4-FFF2-40B4-BE49-F238E27FC236}">
                <a16:creationId xmlns:a16="http://schemas.microsoft.com/office/drawing/2014/main" id="{118CC581-F454-0CD0-F563-E0D20D5F8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227603"/>
              </p:ext>
            </p:extLst>
          </p:nvPr>
        </p:nvGraphicFramePr>
        <p:xfrm>
          <a:off x="3034752" y="4513913"/>
          <a:ext cx="2743200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57491365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6565976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2095812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064411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4920945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035517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S1</a:t>
                      </a:r>
                      <a:endParaRPr lang="es-CO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x4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x5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933704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0" name="Tabla 39">
                <a:extLst>
                  <a:ext uri="{FF2B5EF4-FFF2-40B4-BE49-F238E27FC236}">
                    <a16:creationId xmlns:a16="http://schemas.microsoft.com/office/drawing/2014/main" id="{DE3002F9-41F0-C36E-9442-607BE40B84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56879"/>
                  </p:ext>
                </p:extLst>
              </p:nvPr>
            </p:nvGraphicFramePr>
            <p:xfrm>
              <a:off x="2956807" y="5297690"/>
              <a:ext cx="3341580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2020958128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106441113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349209459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0" name="Tabla 39">
                <a:extLst>
                  <a:ext uri="{FF2B5EF4-FFF2-40B4-BE49-F238E27FC236}">
                    <a16:creationId xmlns:a16="http://schemas.microsoft.com/office/drawing/2014/main" id="{DE3002F9-41F0-C36E-9442-607BE40B84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56879"/>
                  </p:ext>
                </p:extLst>
              </p:nvPr>
            </p:nvGraphicFramePr>
            <p:xfrm>
              <a:off x="2956807" y="5297690"/>
              <a:ext cx="3341580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2020958128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106441113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349209459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1818" t="-2273" r="-400909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101818" t="-2273" r="-300909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203670" t="-2273" r="-203670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300909" t="-2273" r="-101818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400909" t="-2273" r="-1818" b="-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2" name="Tabla 41">
            <a:extLst>
              <a:ext uri="{FF2B5EF4-FFF2-40B4-BE49-F238E27FC236}">
                <a16:creationId xmlns:a16="http://schemas.microsoft.com/office/drawing/2014/main" id="{2321866A-66BF-2812-97CF-80AEA95E1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340976"/>
              </p:ext>
            </p:extLst>
          </p:nvPr>
        </p:nvGraphicFramePr>
        <p:xfrm>
          <a:off x="7276649" y="4166120"/>
          <a:ext cx="2743200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57491365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6565976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2095812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064411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4920945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035517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S10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x6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x7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x8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x10</a:t>
                      </a:r>
                      <a:endParaRPr lang="es-CO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9337049"/>
                  </a:ext>
                </a:extLst>
              </a:tr>
            </a:tbl>
          </a:graphicData>
        </a:graphic>
      </p:graphicFrame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2E9FE70B-148D-6471-287D-3FB82ED4CCB3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>
            <a:off x="6870701" y="4007712"/>
            <a:ext cx="405948" cy="285090"/>
          </a:xfrm>
          <a:prstGeom prst="bentConnector3">
            <a:avLst>
              <a:gd name="adj1" fmla="val 98491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9" name="Tabla 48">
                <a:extLst>
                  <a:ext uri="{FF2B5EF4-FFF2-40B4-BE49-F238E27FC236}">
                    <a16:creationId xmlns:a16="http://schemas.microsoft.com/office/drawing/2014/main" id="{0F0221FD-C242-B668-D48C-E0304F5CC0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4195449"/>
                  </p:ext>
                </p:extLst>
              </p:nvPr>
            </p:nvGraphicFramePr>
            <p:xfrm>
              <a:off x="6299089" y="5297690"/>
              <a:ext cx="3341580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2020958128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106441113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349209459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9" name="Tabla 48">
                <a:extLst>
                  <a:ext uri="{FF2B5EF4-FFF2-40B4-BE49-F238E27FC236}">
                    <a16:creationId xmlns:a16="http://schemas.microsoft.com/office/drawing/2014/main" id="{0F0221FD-C242-B668-D48C-E0304F5CC0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4195449"/>
                  </p:ext>
                </p:extLst>
              </p:nvPr>
            </p:nvGraphicFramePr>
            <p:xfrm>
              <a:off x="6299089" y="5297690"/>
              <a:ext cx="3341580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2020958128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106441113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1349209459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909" t="-2273" r="-400909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100909" t="-2273" r="-300909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202752" t="-2273" r="-203670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300000" t="-2273" r="-101818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400000" t="-2273" r="-1818" b="-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1" name="Tabla 50">
                <a:extLst>
                  <a:ext uri="{FF2B5EF4-FFF2-40B4-BE49-F238E27FC236}">
                    <a16:creationId xmlns:a16="http://schemas.microsoft.com/office/drawing/2014/main" id="{B6F8A08F-ABE4-23BE-DAE8-56D25F8AFE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1520631"/>
                  </p:ext>
                </p:extLst>
              </p:nvPr>
            </p:nvGraphicFramePr>
            <p:xfrm>
              <a:off x="9640669" y="5297690"/>
              <a:ext cx="1336632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e>
                                  <m:sub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1" name="Tabla 50">
                <a:extLst>
                  <a:ext uri="{FF2B5EF4-FFF2-40B4-BE49-F238E27FC236}">
                    <a16:creationId xmlns:a16="http://schemas.microsoft.com/office/drawing/2014/main" id="{B6F8A08F-ABE4-23BE-DAE8-56D25F8AFE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1520631"/>
                  </p:ext>
                </p:extLst>
              </p:nvPr>
            </p:nvGraphicFramePr>
            <p:xfrm>
              <a:off x="9640669" y="5297690"/>
              <a:ext cx="1336632" cy="26762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8316">
                      <a:extLst>
                        <a:ext uri="{9D8B030D-6E8A-4147-A177-3AD203B41FA5}">
                          <a16:colId xmlns:a16="http://schemas.microsoft.com/office/drawing/2014/main" val="1574913651"/>
                        </a:ext>
                      </a:extLst>
                    </a:gridCol>
                    <a:gridCol w="668316">
                      <a:extLst>
                        <a:ext uri="{9D8B030D-6E8A-4147-A177-3AD203B41FA5}">
                          <a16:colId xmlns:a16="http://schemas.microsoft.com/office/drawing/2014/main" val="3465659761"/>
                        </a:ext>
                      </a:extLst>
                    </a:gridCol>
                  </a:tblGrid>
                  <a:tr h="26762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8"/>
                          <a:stretch>
                            <a:fillRect l="-909" t="-2273" r="-101818" b="-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9525" marR="9525" marT="9525" marB="0" anchor="ctr">
                        <a:blipFill>
                          <a:blip r:embed="rId8"/>
                          <a:stretch>
                            <a:fillRect l="-100909" t="-2273" r="-1818" b="-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3370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0979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8" grpId="0"/>
      <p:bldP spid="25" grpId="0"/>
      <p:bldP spid="27" grpId="0"/>
      <p:bldP spid="29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" y="10273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Mochila </a:t>
            </a:r>
            <a:r>
              <a:rPr lang="es-CO" sz="15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BInaria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 de patrón &gt; Grupo Focal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626501" y="935137"/>
            <a:ext cx="5009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 err="1">
                <a:effectLst/>
              </a:rPr>
              <a:t>Tweak</a:t>
            </a:r>
            <a:r>
              <a:rPr lang="es-CO" sz="2800" b="1" u="none" strike="noStrike" dirty="0">
                <a:effectLst/>
              </a:rPr>
              <a:t> para funciones continuas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5BE39FA-CF05-949B-5613-EDDA1FEA9792}"/>
                  </a:ext>
                </a:extLst>
              </p:cNvPr>
              <p:cNvSpPr txBox="1"/>
              <p:nvPr/>
            </p:nvSpPr>
            <p:spPr>
              <a:xfrm>
                <a:off x="2300463" y="1863514"/>
                <a:ext cx="27137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𝑩𝒂𝒏𝒅𝒘𝒊𝒅𝒉</m:t>
                      </m:r>
                      <m:r>
                        <a:rPr lang="es-CO" sz="2000" i="0">
                          <a:latin typeface="Cambria Math" panose="02040503050406030204" pitchFamily="18" charset="0"/>
                        </a:rPr>
                        <m:t>=0.1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5BE39FA-CF05-949B-5613-EDDA1FEA9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63" y="1863514"/>
                <a:ext cx="271375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9EFA932-0025-8DB6-65F4-D8A797011E82}"/>
                  </a:ext>
                </a:extLst>
              </p:cNvPr>
              <p:cNvSpPr txBox="1"/>
              <p:nvPr/>
            </p:nvSpPr>
            <p:spPr>
              <a:xfrm>
                <a:off x="2300463" y="2238807"/>
                <a:ext cx="68381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𝑨𝒋𝒖𝒔𝒕𝒆</m:t>
                      </m:r>
                      <m:r>
                        <a:rPr lang="es-CO" sz="2000" i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9EFA932-0025-8DB6-65F4-D8A797011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63" y="2238807"/>
                <a:ext cx="6838128" cy="400110"/>
              </a:xfrm>
              <a:prstGeom prst="rect">
                <a:avLst/>
              </a:prstGeom>
              <a:blipFill>
                <a:blip r:embed="rId7"/>
                <a:stretch>
                  <a:fillRect l="-357" b="-136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9290DC0-7BDA-6F98-55F0-002469DBD09B}"/>
                  </a:ext>
                </a:extLst>
              </p:cNvPr>
              <p:cNvSpPr txBox="1"/>
              <p:nvPr/>
            </p:nvSpPr>
            <p:spPr>
              <a:xfrm>
                <a:off x="2300840" y="2613141"/>
                <a:ext cx="73365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𝑩𝒂𝒏𝒅𝒘𝒊𝒕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𝒏𝒖𝒆𝒗</m:t>
                          </m:r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s-CO" sz="20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000" i="1">
                          <a:latin typeface="Cambria Math" panose="02040503050406030204" pitchFamily="18" charset="0"/>
                        </a:rPr>
                        <m:t>𝐵𝑎𝑛𝑑𝑤𝑖𝑡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𝑛𝐸𝐹𝑂</m:t>
                      </m:r>
                      <m:r>
                        <a:rPr lang="es-CO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𝐴𝑗𝑢𝑠𝑡𝑒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9290DC0-7BDA-6F98-55F0-002469DBD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840" y="2613141"/>
                <a:ext cx="7336522" cy="400110"/>
              </a:xfrm>
              <a:prstGeom prst="rect">
                <a:avLst/>
              </a:prstGeom>
              <a:blipFill>
                <a:blip r:embed="rId8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D3B333A-5077-81FA-47BB-8C6B7C5C6A98}"/>
                  </a:ext>
                </a:extLst>
              </p:cNvPr>
              <p:cNvSpPr txBox="1"/>
              <p:nvPr/>
            </p:nvSpPr>
            <p:spPr>
              <a:xfrm>
                <a:off x="2301217" y="3019148"/>
                <a:ext cx="73365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𝑩𝒂𝒏𝒅𝒘𝒊𝒕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𝒏𝒖𝒆𝒗𝒐</m:t>
                          </m:r>
                        </m:sub>
                      </m:sSub>
                      <m:r>
                        <a:rPr lang="es-CO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.15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s-CO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0.0001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D3B333A-5077-81FA-47BB-8C6B7C5C6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17" y="3019148"/>
                <a:ext cx="733652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4768F19-5E41-FCDD-EAD4-AB8D2F5F046D}"/>
                  </a:ext>
                </a:extLst>
              </p:cNvPr>
              <p:cNvSpPr txBox="1"/>
              <p:nvPr/>
            </p:nvSpPr>
            <p:spPr>
              <a:xfrm>
                <a:off x="2300840" y="3429232"/>
                <a:ext cx="61087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𝑩𝒂𝒏𝒅𝒘𝒊𝒕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𝒏𝒖𝒆𝒗𝒐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0.1474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4768F19-5E41-FCDD-EAD4-AB8D2F5F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840" y="3429232"/>
                <a:ext cx="610878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149784A-D751-F788-2C0D-A3418F76632A}"/>
                  </a:ext>
                </a:extLst>
              </p:cNvPr>
              <p:cNvSpPr txBox="1"/>
              <p:nvPr/>
            </p:nvSpPr>
            <p:spPr>
              <a:xfrm>
                <a:off x="2300463" y="4001668"/>
                <a:ext cx="9002414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𝑩𝒂𝒏𝒅𝒘𝒊𝒕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𝒉𝒔</m:t>
                      </m:r>
                      <m:r>
                        <m:rPr>
                          <m:nor/>
                        </m:rPr>
                        <a:rPr lang="es-CO" sz="20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Random</m:t>
                      </m:r>
                      <m:r>
                        <m:rPr>
                          <m:nor/>
                        </m:rPr>
                        <a:rPr lang="es-CO" sz="2000" b="1" i="1">
                          <a:latin typeface="Cambria Math" panose="02040503050406030204" pitchFamily="18" charset="0"/>
                        </a:rPr>
                        <m:t>(-</m:t>
                      </m:r>
                      <m:r>
                        <a:rPr lang="es-CO" sz="2000" b="1" i="1">
                          <a:latin typeface="Cambria Math" panose="02040503050406030204" pitchFamily="18" charset="0"/>
                        </a:rPr>
                        <m:t>𝑩𝒂𝒏𝒅𝒘𝒊𝒕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𝒏𝒖𝒆𝒗𝒐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𝑩𝒂𝒏𝒅</m:t>
                      </m:r>
                      <m:r>
                        <a:rPr lang="es-CO" sz="2000" b="1" i="1">
                          <a:latin typeface="Cambria Math" panose="02040503050406030204" pitchFamily="18" charset="0"/>
                        </a:rPr>
                        <m:t>𝒘𝒊𝒕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O" sz="2000" b="1" i="1">
                              <a:latin typeface="Cambria Math" panose="02040503050406030204" pitchFamily="18" charset="0"/>
                            </a:rPr>
                            <m:t>𝒏𝒖𝒆𝒗𝒐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m:rPr>
                          <m:nor/>
                        </m:rPr>
                        <a:rPr lang="es-CO" sz="2000" b="1" i="1">
                          <a:latin typeface="Cambria Math" panose="02040503050406030204" pitchFamily="18" charset="0"/>
                        </a:rPr>
                        <m:t>)        </m:t>
                      </m:r>
                    </m:oMath>
                  </m:oMathPara>
                </a14:m>
                <a:endParaRPr lang="es-CO" sz="20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𝑺𝒐𝒍𝒖𝒄𝒊𝒐𝒏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𝑺𝒐𝒍𝒖𝒄𝒊𝒐𝒏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s-CO" sz="2000" b="1" dirty="0"/>
                  <a:t> </a:t>
                </a:r>
                <a14:m>
                  <m:oMath xmlns:m="http://schemas.openxmlformats.org/officeDocument/2006/math">
                    <m:r>
                      <a:rPr lang="es-CO" sz="2000" b="1" i="1">
                        <a:latin typeface="Cambria Math" panose="02040503050406030204" pitchFamily="18" charset="0"/>
                      </a:rPr>
                      <m:t>𝑩𝒂𝒏𝒅𝒘𝒊𝒕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𝒉𝒔</m:t>
                    </m:r>
                  </m:oMath>
                </a14:m>
                <a:endParaRPr lang="es-CO" sz="2000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149784A-D751-F788-2C0D-A3418F766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63" y="4001668"/>
                <a:ext cx="9002414" cy="7454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75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4546051" y="10273"/>
            <a:ext cx="3158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u="none" strike="noStrike" dirty="0">
                <a:effectLst/>
              </a:rPr>
              <a:t>Funciones continuas</a:t>
            </a:r>
            <a:endParaRPr lang="es-CO" sz="2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50A6AA-7593-98C3-0C6B-B134A245B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237" y="448921"/>
            <a:ext cx="10363408" cy="15001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05AE537-D1C7-A400-9CFD-64C553597D7B}"/>
              </a:ext>
            </a:extLst>
          </p:cNvPr>
          <p:cNvSpPr txBox="1"/>
          <p:nvPr/>
        </p:nvSpPr>
        <p:spPr>
          <a:xfrm>
            <a:off x="271005" y="1102005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GRASP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1D0FA0E-2D67-A9CF-26FC-3D58EC582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237" y="1976565"/>
            <a:ext cx="10363408" cy="14903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6BECAB2-7AEF-0AD5-6922-3B033DBFDC7B}"/>
              </a:ext>
            </a:extLst>
          </p:cNvPr>
          <p:cNvSpPr txBox="1"/>
          <p:nvPr/>
        </p:nvSpPr>
        <p:spPr>
          <a:xfrm>
            <a:off x="271005" y="2547217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6A791F5-37EC-F59B-8D00-BEB377CF1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237" y="3494426"/>
            <a:ext cx="10363408" cy="147452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68068A9-C5D2-491D-B776-689F8D65A5F9}"/>
              </a:ext>
            </a:extLst>
          </p:cNvPr>
          <p:cNvSpPr txBox="1"/>
          <p:nvPr/>
        </p:nvSpPr>
        <p:spPr>
          <a:xfrm>
            <a:off x="271005" y="4047022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HCRR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569462C-B45F-008E-65D2-5D7DE3787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237" y="5116122"/>
            <a:ext cx="10383711" cy="147452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CF50228-1948-8061-C504-05901513D3CA}"/>
              </a:ext>
            </a:extLst>
          </p:cNvPr>
          <p:cNvSpPr txBox="1"/>
          <p:nvPr/>
        </p:nvSpPr>
        <p:spPr>
          <a:xfrm>
            <a:off x="271005" y="5571329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SA</a:t>
            </a:r>
          </a:p>
        </p:txBody>
      </p:sp>
    </p:spTree>
    <p:extLst>
      <p:ext uri="{BB962C8B-B14F-4D97-AF65-F5344CB8AC3E}">
        <p14:creationId xmlns:p14="http://schemas.microsoft.com/office/powerpoint/2010/main" val="405484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23525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CO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Mochila Binaria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 de patrón &gt; Grupo Focal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078873" y="953144"/>
            <a:ext cx="6031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>
                <a:effectLst/>
              </a:rPr>
              <a:t>Inicializaci</a:t>
            </a:r>
            <a:r>
              <a:rPr lang="es-CO" sz="2800" b="1" dirty="0"/>
              <a:t>ó</a:t>
            </a:r>
            <a:r>
              <a:rPr lang="es-CO" sz="2800" b="1" u="none" strike="noStrike" dirty="0">
                <a:effectLst/>
              </a:rPr>
              <a:t>n GRASP de mochila binaria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9E242B4F-FEEF-0CD0-ABD8-E2FB82F258E2}"/>
                  </a:ext>
                </a:extLst>
              </p:cNvPr>
              <p:cNvSpPr txBox="1"/>
              <p:nvPr/>
            </p:nvSpPr>
            <p:spPr>
              <a:xfrm>
                <a:off x="1142027" y="1558121"/>
                <a:ext cx="393731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CO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9E242B4F-FEEF-0CD0-ABD8-E2FB82F25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27" y="1558121"/>
                <a:ext cx="3937318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2CA4672-007A-FCE8-6F2F-4FCA4D0BF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20969"/>
              </p:ext>
            </p:extLst>
          </p:nvPr>
        </p:nvGraphicFramePr>
        <p:xfrm>
          <a:off x="1903410" y="2686319"/>
          <a:ext cx="8382000" cy="8763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5089846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6151763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39523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568816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077358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821485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790516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439904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597115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162695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308662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Elemento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2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3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05119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Profit (P</a:t>
                      </a:r>
                      <a:r>
                        <a:rPr lang="es-CO" sz="1100" u="none" strike="noStrike" baseline="-25000">
                          <a:effectLst/>
                        </a:rPr>
                        <a:t>i</a:t>
                      </a:r>
                      <a:r>
                        <a:rPr lang="es-CO" sz="1100" u="none" strike="noStrike">
                          <a:effectLst/>
                        </a:rPr>
                        <a:t>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55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10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47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50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5141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Weight (W</a:t>
                      </a:r>
                      <a:r>
                        <a:rPr lang="es-CO" sz="1100" u="none" strike="noStrike" baseline="-25000">
                          <a:effectLst/>
                        </a:rPr>
                        <a:t>i</a:t>
                      </a:r>
                      <a:r>
                        <a:rPr lang="es-CO" sz="1100" u="none" strike="noStrike">
                          <a:effectLst/>
                        </a:rPr>
                        <a:t>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95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32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23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72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46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41173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Density (D</a:t>
                      </a:r>
                      <a:r>
                        <a:rPr lang="es-CO" sz="1100" u="none" strike="noStrike" baseline="-25000">
                          <a:effectLst/>
                        </a:rPr>
                        <a:t>i</a:t>
                      </a:r>
                      <a:r>
                        <a:rPr lang="es-CO" sz="1100" u="none" strike="noStrike">
                          <a:effectLst/>
                        </a:rPr>
                        <a:t>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0,57894737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2,5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0,78333333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0,15625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0,17391304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0,69444444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0,98387097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1,30769231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1,89130435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1975744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38F0AE12-DA7E-B675-3A08-9ADF00FAC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29699"/>
              </p:ext>
            </p:extLst>
          </p:nvPr>
        </p:nvGraphicFramePr>
        <p:xfrm>
          <a:off x="1903410" y="3922828"/>
          <a:ext cx="8382000" cy="4191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9497680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61271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948153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6214375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449655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175951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383346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813962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709668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974159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3102235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Elemento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79025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 err="1">
                          <a:effectLst/>
                        </a:rPr>
                        <a:t>Density</a:t>
                      </a:r>
                      <a:r>
                        <a:rPr lang="es-CO" sz="1100" u="none" strike="noStrike" dirty="0">
                          <a:effectLst/>
                        </a:rPr>
                        <a:t> (D</a:t>
                      </a:r>
                      <a:r>
                        <a:rPr lang="es-CO" sz="1100" u="none" strike="noStrike" baseline="-25000" dirty="0">
                          <a:effectLst/>
                        </a:rPr>
                        <a:t>i</a:t>
                      </a:r>
                      <a:r>
                        <a:rPr lang="es-CO" sz="1100" u="none" strike="noStrike" dirty="0">
                          <a:effectLst/>
                        </a:rPr>
                        <a:t>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2,5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1,89130435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1,30769231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0,98387097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0,78333333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0,69444444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0,57894737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0,17391304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0,15625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0,1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4110268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DBEBB924-CA03-FF60-8371-1650324346D0}"/>
              </a:ext>
            </a:extLst>
          </p:cNvPr>
          <p:cNvSpPr/>
          <p:nvPr/>
        </p:nvSpPr>
        <p:spPr>
          <a:xfrm>
            <a:off x="1911643" y="3922828"/>
            <a:ext cx="3810731" cy="4191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43590B-541A-F293-6C7B-17BE51F2F955}"/>
              </a:ext>
            </a:extLst>
          </p:cNvPr>
          <p:cNvCxnSpPr>
            <a:cxnSpLocks/>
          </p:cNvCxnSpPr>
          <p:nvPr/>
        </p:nvCxnSpPr>
        <p:spPr>
          <a:xfrm flipV="1">
            <a:off x="3070623" y="4415023"/>
            <a:ext cx="0" cy="2830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F963416-5329-CA02-AB6A-3357DCA381D0}"/>
              </a:ext>
            </a:extLst>
          </p:cNvPr>
          <p:cNvSpPr txBox="1"/>
          <p:nvPr/>
        </p:nvSpPr>
        <p:spPr>
          <a:xfrm>
            <a:off x="5333523" y="4556526"/>
            <a:ext cx="4932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Si la capacidad de la mochila no se ha excedido al sumar el peso del elemento se agrega a la solución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743FD6B-328E-7EAC-EBF0-D2EE76499D92}"/>
              </a:ext>
            </a:extLst>
          </p:cNvPr>
          <p:cNvSpPr txBox="1"/>
          <p:nvPr/>
        </p:nvSpPr>
        <p:spPr>
          <a:xfrm>
            <a:off x="2290501" y="4698029"/>
            <a:ext cx="2024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Weight</a:t>
            </a:r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s-CO" sz="1800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comparison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7A06D98-BDEE-2637-8620-017D6668E1A4}"/>
                  </a:ext>
                </a:extLst>
              </p:cNvPr>
              <p:cNvSpPr txBox="1"/>
              <p:nvPr/>
            </p:nvSpPr>
            <p:spPr>
              <a:xfrm>
                <a:off x="1784555" y="5242394"/>
                <a:ext cx="6105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0100000000</m:t>
                        </m:r>
                      </m:e>
                    </m:d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&amp;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7A06D98-BDEE-2637-8620-017D6668E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55" y="5242394"/>
                <a:ext cx="6105832" cy="369332"/>
              </a:xfrm>
              <a:prstGeom prst="rect">
                <a:avLst/>
              </a:prstGeom>
              <a:blipFill>
                <a:blip r:embed="rId7"/>
                <a:stretch>
                  <a:fillRect t="-13115" b="-2131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4FBA232C-C0AF-D60E-419F-B5DBC046D31C}"/>
              </a:ext>
            </a:extLst>
          </p:cNvPr>
          <p:cNvCxnSpPr>
            <a:cxnSpLocks/>
          </p:cNvCxnSpPr>
          <p:nvPr/>
        </p:nvCxnSpPr>
        <p:spPr>
          <a:xfrm flipV="1">
            <a:off x="4583799" y="4415023"/>
            <a:ext cx="0" cy="3280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B09240A-7D1E-D724-482F-4C1C22538A4A}"/>
                  </a:ext>
                </a:extLst>
              </p:cNvPr>
              <p:cNvSpPr txBox="1"/>
              <p:nvPr/>
            </p:nvSpPr>
            <p:spPr>
              <a:xfrm>
                <a:off x="1784555" y="5672859"/>
                <a:ext cx="6105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01000000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&amp;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B09240A-7D1E-D724-482F-4C1C2253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55" y="5672859"/>
                <a:ext cx="6105832" cy="369332"/>
              </a:xfrm>
              <a:prstGeom prst="rect">
                <a:avLst/>
              </a:prstGeom>
              <a:blipFill>
                <a:blip r:embed="rId8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adroTexto 32">
            <a:extLst>
              <a:ext uri="{FF2B5EF4-FFF2-40B4-BE49-F238E27FC236}">
                <a16:creationId xmlns:a16="http://schemas.microsoft.com/office/drawing/2014/main" id="{011B8E58-AB18-16C3-1FE7-4E3BDD6AC27D}"/>
              </a:ext>
            </a:extLst>
          </p:cNvPr>
          <p:cNvSpPr txBox="1"/>
          <p:nvPr/>
        </p:nvSpPr>
        <p:spPr>
          <a:xfrm>
            <a:off x="1771787" y="6238190"/>
            <a:ext cx="7123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Al exceder la capacidad se da por finalizada la construcción de la solución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23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19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CO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Mochila Binaria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 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 de patrón &gt; Grupo Focal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949625" y="953222"/>
            <a:ext cx="4289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none" strike="noStrike" dirty="0" err="1">
                <a:effectLst/>
              </a:rPr>
              <a:t>Tweak</a:t>
            </a:r>
            <a:r>
              <a:rPr lang="es-CO" sz="2800" b="1" u="none" strike="noStrike" dirty="0">
                <a:effectLst/>
              </a:rPr>
              <a:t> para mochila binaria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457505-7E65-8B5A-1655-77D599F44EB5}"/>
              </a:ext>
            </a:extLst>
          </p:cNvPr>
          <p:cNvSpPr txBox="1"/>
          <p:nvPr/>
        </p:nvSpPr>
        <p:spPr>
          <a:xfrm>
            <a:off x="1718111" y="1828066"/>
            <a:ext cx="3281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Identificamos los </a:t>
            </a:r>
            <a:r>
              <a:rPr lang="es-CO" dirty="0" err="1"/>
              <a:t>items</a:t>
            </a:r>
            <a:r>
              <a:rPr lang="es-CO" dirty="0"/>
              <a:t> que han sido seleccionados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D33963F-2E05-17EC-538A-2520FCF2AB4C}"/>
                  </a:ext>
                </a:extLst>
              </p:cNvPr>
              <p:cNvSpPr txBox="1"/>
              <p:nvPr/>
            </p:nvSpPr>
            <p:spPr>
              <a:xfrm>
                <a:off x="2325142" y="2513317"/>
                <a:ext cx="2067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010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endParaRPr lang="es-CO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D33963F-2E05-17EC-538A-2520FCF2A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142" y="2513317"/>
                <a:ext cx="20677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387CF71-96DD-B02C-640B-DC99232B4345}"/>
                  </a:ext>
                </a:extLst>
              </p:cNvPr>
              <p:cNvSpPr txBox="1"/>
              <p:nvPr/>
            </p:nvSpPr>
            <p:spPr>
              <a:xfrm>
                <a:off x="1828859" y="2990476"/>
                <a:ext cx="30602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𝑆𝑒𝑙𝑒𝑐𝑡𝑒𝑑𝑃𝑜𝑠𝑖𝑡𝑖𝑜𝑛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,3,6,8]</m:t>
                    </m:r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endParaRPr lang="es-CO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387CF71-96DD-B02C-640B-DC99232B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59" y="2990476"/>
                <a:ext cx="306029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07F1FCD0-8E34-4A68-FAEE-6D27E9D018CF}"/>
              </a:ext>
            </a:extLst>
          </p:cNvPr>
          <p:cNvSpPr txBox="1"/>
          <p:nvPr/>
        </p:nvSpPr>
        <p:spPr>
          <a:xfrm>
            <a:off x="1210275" y="3478872"/>
            <a:ext cx="429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Los ordenamos de menor a mayor densidad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E1BCFB3-48EB-F106-32AD-26074C42CE31}"/>
                  </a:ext>
                </a:extLst>
              </p:cNvPr>
              <p:cNvSpPr txBox="1"/>
              <p:nvPr/>
            </p:nvSpPr>
            <p:spPr>
              <a:xfrm>
                <a:off x="1828859" y="3961450"/>
                <a:ext cx="30602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𝑆𝑜𝑟𝑡𝑒𝑑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Selected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[3,8,1,8]</m:t>
                    </m:r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endParaRPr lang="es-CO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E1BCFB3-48EB-F106-32AD-26074C42C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59" y="3961450"/>
                <a:ext cx="306029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8DE9E276-56FD-2ED6-E64D-5E79A5282A53}"/>
              </a:ext>
            </a:extLst>
          </p:cNvPr>
          <p:cNvSpPr txBox="1"/>
          <p:nvPr/>
        </p:nvSpPr>
        <p:spPr>
          <a:xfrm>
            <a:off x="1079951" y="4820601"/>
            <a:ext cx="455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s-CO" dirty="0"/>
              <a:t>e toma la primera mitad y se descarta uno aleatoriamente, actualizando el fitness y el peso de la mochila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00500F9-DF28-C8A4-127C-258A18636892}"/>
              </a:ext>
            </a:extLst>
          </p:cNvPr>
          <p:cNvSpPr/>
          <p:nvPr/>
        </p:nvSpPr>
        <p:spPr>
          <a:xfrm>
            <a:off x="3741010" y="4038080"/>
            <a:ext cx="395005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7452ACE-44D0-0373-F9AC-D79E690D3D74}"/>
              </a:ext>
            </a:extLst>
          </p:cNvPr>
          <p:cNvCxnSpPr/>
          <p:nvPr/>
        </p:nvCxnSpPr>
        <p:spPr>
          <a:xfrm flipV="1">
            <a:off x="3846947" y="4264572"/>
            <a:ext cx="0" cy="330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4CBA3A9-AD7B-AABD-5734-1A1E2BA11886}"/>
              </a:ext>
            </a:extLst>
          </p:cNvPr>
          <p:cNvSpPr txBox="1"/>
          <p:nvPr/>
        </p:nvSpPr>
        <p:spPr>
          <a:xfrm>
            <a:off x="6735588" y="1831242"/>
            <a:ext cx="336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Identificamos los </a:t>
            </a:r>
            <a:r>
              <a:rPr lang="es-CO" dirty="0" err="1"/>
              <a:t>items</a:t>
            </a:r>
            <a:r>
              <a:rPr lang="es-CO" dirty="0"/>
              <a:t> que </a:t>
            </a:r>
            <a:r>
              <a:rPr lang="es-CO" b="1" dirty="0"/>
              <a:t>no </a:t>
            </a:r>
            <a:r>
              <a:rPr lang="es-CO" dirty="0"/>
              <a:t>han sido seleccionados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4A6A3B9-FB59-A49B-F8C3-5799184A0964}"/>
                  </a:ext>
                </a:extLst>
              </p:cNvPr>
              <p:cNvSpPr txBox="1"/>
              <p:nvPr/>
            </p:nvSpPr>
            <p:spPr>
              <a:xfrm>
                <a:off x="7467445" y="2502440"/>
                <a:ext cx="2067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010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endParaRPr lang="es-CO" dirty="0"/>
              </a:p>
            </p:txBody>
          </p:sp>
        </mc:Choice>
        <mc:Fallback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4A6A3B9-FB59-A49B-F8C3-5799184A0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445" y="2502440"/>
                <a:ext cx="20677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C72A698-B501-8C9A-33E7-3BAF66F51CC2}"/>
                  </a:ext>
                </a:extLst>
              </p:cNvPr>
              <p:cNvSpPr txBox="1"/>
              <p:nvPr/>
            </p:nvSpPr>
            <p:spPr>
              <a:xfrm>
                <a:off x="6793220" y="2978663"/>
                <a:ext cx="38631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𝑈𝑛𝑠𝑒𝑙𝑒𝑐𝑡𝑒𝑑𝑃𝑜𝑠𝑖𝑡𝑖𝑜𝑛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[0,2,3,4,5,7,9]</m:t>
                    </m:r>
                  </m:oMath>
                </a14:m>
                <a:r>
                  <a:rPr lang="es-CO" dirty="0">
                    <a:latin typeface="Cambria Math" panose="02040503050406030204" pitchFamily="18" charset="0"/>
                  </a:rPr>
                  <a:t> </a:t>
                </a:r>
                <a:endParaRPr lang="es-CO" dirty="0"/>
              </a:p>
            </p:txBody>
          </p:sp>
        </mc:Choice>
        <mc:Fallback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C72A698-B501-8C9A-33E7-3BAF66F51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220" y="2978663"/>
                <a:ext cx="3863117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E9056316-C653-EBB6-6491-3E6CE22FF24E}"/>
              </a:ext>
            </a:extLst>
          </p:cNvPr>
          <p:cNvSpPr txBox="1"/>
          <p:nvPr/>
        </p:nvSpPr>
        <p:spPr>
          <a:xfrm>
            <a:off x="6268910" y="3488088"/>
            <a:ext cx="429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Los ordenamos de mayor a menor densidad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E7E82BCD-0A52-D128-8E01-C53AB0228B5A}"/>
                  </a:ext>
                </a:extLst>
              </p:cNvPr>
              <p:cNvSpPr txBox="1"/>
              <p:nvPr/>
            </p:nvSpPr>
            <p:spPr>
              <a:xfrm>
                <a:off x="6479596" y="3950573"/>
                <a:ext cx="40199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𝑆𝑜𝑟𝑡𝑒𝑑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Unselected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E7E82BCD-0A52-D128-8E01-C53AB0228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596" y="3950573"/>
                <a:ext cx="4019958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E0C0BBDD-A15B-AC4C-5BF9-F1C3F0FAF8FD}"/>
              </a:ext>
            </a:extLst>
          </p:cNvPr>
          <p:cNvSpPr txBox="1"/>
          <p:nvPr/>
        </p:nvSpPr>
        <p:spPr>
          <a:xfrm>
            <a:off x="6407832" y="4677776"/>
            <a:ext cx="4019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s-CO" dirty="0"/>
              <a:t>e toma la primera mitad y se almacena uno aleatoriamente, comprobando que quepa en la mochila y actualizando el fitness y el peso total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F6674F4-ACED-FC20-8CC4-D0C6F800B31A}"/>
              </a:ext>
            </a:extLst>
          </p:cNvPr>
          <p:cNvSpPr/>
          <p:nvPr/>
        </p:nvSpPr>
        <p:spPr>
          <a:xfrm>
            <a:off x="8884805" y="4037400"/>
            <a:ext cx="721448" cy="2264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6FC68B71-89A8-2864-52A7-15D58D18050A}"/>
              </a:ext>
            </a:extLst>
          </p:cNvPr>
          <p:cNvCxnSpPr/>
          <p:nvPr/>
        </p:nvCxnSpPr>
        <p:spPr>
          <a:xfrm flipV="1">
            <a:off x="9176660" y="4220853"/>
            <a:ext cx="0" cy="330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E563DA74-C441-EE8F-857A-A007024DB02A}"/>
              </a:ext>
            </a:extLst>
          </p:cNvPr>
          <p:cNvCxnSpPr>
            <a:cxnSpLocks/>
            <a:stCxn id="27" idx="3"/>
            <a:endCxn id="22" idx="3"/>
          </p:cNvCxnSpPr>
          <p:nvPr/>
        </p:nvCxnSpPr>
        <p:spPr>
          <a:xfrm flipH="1" flipV="1">
            <a:off x="10099690" y="2154408"/>
            <a:ext cx="327756" cy="3123533"/>
          </a:xfrm>
          <a:prstGeom prst="bentConnector3">
            <a:avLst>
              <a:gd name="adj1" fmla="val -697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A2D6D15-B21B-C835-6AF7-27A49BB5A2B4}"/>
              </a:ext>
            </a:extLst>
          </p:cNvPr>
          <p:cNvSpPr txBox="1"/>
          <p:nvPr/>
        </p:nvSpPr>
        <p:spPr>
          <a:xfrm>
            <a:off x="10739972" y="3520061"/>
            <a:ext cx="132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Repetimos hasta llenar la mochila</a:t>
            </a:r>
          </a:p>
        </p:txBody>
      </p:sp>
    </p:spTree>
    <p:extLst>
      <p:ext uri="{BB962C8B-B14F-4D97-AF65-F5344CB8AC3E}">
        <p14:creationId xmlns:p14="http://schemas.microsoft.com/office/powerpoint/2010/main" val="24690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" y="44496"/>
            <a:ext cx="12170364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4847917" y="-7851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u="none" strike="noStrike" dirty="0">
                <a:effectLst/>
              </a:rPr>
              <a:t>Mochila binaria</a:t>
            </a:r>
            <a:endParaRPr lang="es-CO" sz="2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5AE537-D1C7-A400-9CFD-64C553597D7B}"/>
              </a:ext>
            </a:extLst>
          </p:cNvPr>
          <p:cNvSpPr txBox="1"/>
          <p:nvPr/>
        </p:nvSpPr>
        <p:spPr>
          <a:xfrm>
            <a:off x="4506890" y="411970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GRASP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68068A9-C5D2-491D-B776-689F8D65A5F9}"/>
              </a:ext>
            </a:extLst>
          </p:cNvPr>
          <p:cNvSpPr txBox="1"/>
          <p:nvPr/>
        </p:nvSpPr>
        <p:spPr>
          <a:xfrm>
            <a:off x="4506890" y="3505651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HCRR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92611B-1A14-1DF9-E9C6-761249700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60" y="729763"/>
            <a:ext cx="7205250" cy="25424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94391C-AA91-4296-75A5-6B0715C8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87" y="3850386"/>
            <a:ext cx="7008997" cy="273431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1A197EA-73DA-0F38-A59F-2C045989DE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329"/>
          <a:stretch/>
        </p:blipFill>
        <p:spPr>
          <a:xfrm>
            <a:off x="7416581" y="723413"/>
            <a:ext cx="4394419" cy="254973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8D2C492-89A3-B4A2-A0D6-640E20A2F94C}"/>
              </a:ext>
            </a:extLst>
          </p:cNvPr>
          <p:cNvSpPr txBox="1"/>
          <p:nvPr/>
        </p:nvSpPr>
        <p:spPr>
          <a:xfrm>
            <a:off x="9375151" y="433619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HC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0B13BD0-AB68-608B-9829-D95D877712FD}"/>
              </a:ext>
            </a:extLst>
          </p:cNvPr>
          <p:cNvSpPr txBox="1"/>
          <p:nvPr/>
        </p:nvSpPr>
        <p:spPr>
          <a:xfrm>
            <a:off x="9375151" y="3505651"/>
            <a:ext cx="10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SA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308726C-7E07-7D0F-4463-4832B76BAD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64"/>
          <a:stretch/>
        </p:blipFill>
        <p:spPr>
          <a:xfrm>
            <a:off x="7317683" y="3856735"/>
            <a:ext cx="4556090" cy="273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36D5EA-096B-5AFA-B2D8-9196234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" y="10273"/>
            <a:ext cx="12170364" cy="685800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D189B6A-FB85-EAA7-6FC8-E8898FBCD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2629"/>
          <a:ext cx="12188825" cy="75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42520" imgH="825120" progId="">
                  <p:embed/>
                </p:oleObj>
              </mc:Choice>
              <mc:Fallback>
                <p:oleObj r:id="rId4" imgW="13142520" imgH="825120" progId="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D189B6A-FB85-EAA7-6FC8-E8898FBCD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2629"/>
                        <a:ext cx="12188825" cy="75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346E89E-EA09-A9BD-9869-7F9B2008A9F2}"/>
              </a:ext>
            </a:extLst>
          </p:cNvPr>
          <p:cNvSpPr txBox="1"/>
          <p:nvPr/>
        </p:nvSpPr>
        <p:spPr>
          <a:xfrm>
            <a:off x="27390" y="217890"/>
            <a:ext cx="12134042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 de solución &gt; </a:t>
            </a:r>
            <a:r>
              <a:rPr lang="es-CO" sz="15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Funciones continuas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Mochila Binaria &gt; </a:t>
            </a:r>
            <a:r>
              <a:rPr lang="es-MX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vendedor viajero</a:t>
            </a:r>
            <a:r>
              <a:rPr lang="es-MX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CO" sz="15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 de patrón &gt; Grupo Focal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0ECFC4-EA48-1064-29DA-9E0C163C36AE}"/>
              </a:ext>
            </a:extLst>
          </p:cNvPr>
          <p:cNvSpPr txBox="1"/>
          <p:nvPr/>
        </p:nvSpPr>
        <p:spPr>
          <a:xfrm>
            <a:off x="3721325" y="879993"/>
            <a:ext cx="4862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u="none" strike="noStrike" dirty="0">
                <a:effectLst/>
              </a:rPr>
              <a:t>Problema del vendedor viajero </a:t>
            </a:r>
            <a:endParaRPr lang="es-CO" sz="2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BBA7F0-F472-AFA4-A7A5-D1A72BB04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85" y="1403213"/>
            <a:ext cx="3983597" cy="32429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A8449F8-046A-CCDC-59C9-8DAD9DF72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013" y="4931877"/>
            <a:ext cx="1398288" cy="122104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7EFA276-3C34-3119-CD38-8B3C9F1DA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2945" y="4931877"/>
            <a:ext cx="1496759" cy="12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1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3964</TotalTime>
  <Words>737</Words>
  <Application>Microsoft Office PowerPoint</Application>
  <PresentationFormat>Personalizado</PresentationFormat>
  <Paragraphs>224</Paragraphs>
  <Slides>12</Slides>
  <Notes>9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unicauca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CAMILO ENRIQUE ROMERO PARRA</cp:lastModifiedBy>
  <cp:revision>280</cp:revision>
  <dcterms:created xsi:type="dcterms:W3CDTF">2019-01-31T16:13:01Z</dcterms:created>
  <dcterms:modified xsi:type="dcterms:W3CDTF">2023-10-16T07:13:56Z</dcterms:modified>
</cp:coreProperties>
</file>